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6"/>
  </p:notesMasterIdLst>
  <p:sldIdLst>
    <p:sldId id="256" r:id="rId3"/>
    <p:sldId id="313" r:id="rId4"/>
    <p:sldId id="314" r:id="rId5"/>
    <p:sldId id="315" r:id="rId6"/>
    <p:sldId id="316" r:id="rId7"/>
    <p:sldId id="317" r:id="rId8"/>
    <p:sldId id="318" r:id="rId9"/>
    <p:sldId id="257" r:id="rId10"/>
    <p:sldId id="258" r:id="rId11"/>
    <p:sldId id="287" r:id="rId12"/>
    <p:sldId id="288" r:id="rId13"/>
    <p:sldId id="289" r:id="rId14"/>
    <p:sldId id="290" r:id="rId15"/>
    <p:sldId id="292" r:id="rId16"/>
    <p:sldId id="293" r:id="rId17"/>
    <p:sldId id="297" r:id="rId18"/>
    <p:sldId id="300" r:id="rId19"/>
    <p:sldId id="302" r:id="rId20"/>
    <p:sldId id="303" r:id="rId21"/>
    <p:sldId id="304" r:id="rId22"/>
    <p:sldId id="310" r:id="rId23"/>
    <p:sldId id="312" r:id="rId24"/>
    <p:sldId id="319" r:id="rId25"/>
  </p:sldIdLst>
  <p:sldSz cx="9144000" cy="6858000" type="screen4x3"/>
  <p:notesSz cx="6797675" cy="992822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83284" autoAdjust="0"/>
  </p:normalViewPr>
  <p:slideViewPr>
    <p:cSldViewPr>
      <p:cViewPr varScale="1">
        <p:scale>
          <a:sx n="73" d="100"/>
          <a:sy n="73" d="100"/>
        </p:scale>
        <p:origin x="-128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397F96-8ED7-40DF-97D5-1508314CD041}" type="datetimeFigureOut">
              <a:rPr lang="ru-RU" smtClean="0"/>
              <a:pPr/>
              <a:t>22.04.2024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9D75255-B1D9-4803-B428-A24FA1ED62F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5143622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D75255-B1D9-4803-B428-A24FA1ED62F9}" type="slidenum">
              <a:rPr lang="ru-RU" smtClean="0"/>
              <a:pPr/>
              <a:t>20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7967867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90074-9FB6-4C4C-A2BA-28BB145E1BBB}" type="datetimeFigureOut">
              <a:rPr lang="ru-RU" smtClean="0"/>
              <a:pPr/>
              <a:t>22.04.2024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8AAFC-F3FA-4029-90B7-0155F22FA63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522453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90074-9FB6-4C4C-A2BA-28BB145E1BBB}" type="datetimeFigureOut">
              <a:rPr lang="ru-RU" smtClean="0"/>
              <a:pPr/>
              <a:t>22.04.2024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8AAFC-F3FA-4029-90B7-0155F22FA63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265149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90074-9FB6-4C4C-A2BA-28BB145E1BBB}" type="datetimeFigureOut">
              <a:rPr lang="ru-RU" smtClean="0"/>
              <a:pPr/>
              <a:t>22.04.2024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8AAFC-F3FA-4029-90B7-0155F22FA63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7442844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90074-9FB6-4C4C-A2BA-28BB145E1BBB}" type="datetimeFigureOut">
              <a:rPr lang="ru-RU" smtClean="0"/>
              <a:pPr/>
              <a:t>22.04.2024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8AAFC-F3FA-4029-90B7-0155F22FA63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648186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90074-9FB6-4C4C-A2BA-28BB145E1BBB}" type="datetimeFigureOut">
              <a:rPr lang="ru-RU" smtClean="0"/>
              <a:pPr/>
              <a:t>22.04.2024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8AAFC-F3FA-4029-90B7-0155F22FA63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8880652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90074-9FB6-4C4C-A2BA-28BB145E1BBB}" type="datetimeFigureOut">
              <a:rPr lang="ru-RU" smtClean="0"/>
              <a:pPr/>
              <a:t>22.04.2024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8AAFC-F3FA-4029-90B7-0155F22FA63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6470509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90074-9FB6-4C4C-A2BA-28BB145E1BBB}" type="datetimeFigureOut">
              <a:rPr lang="ru-RU" smtClean="0"/>
              <a:pPr/>
              <a:t>22.04.2024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8AAFC-F3FA-4029-90B7-0155F22FA63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40964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90074-9FB6-4C4C-A2BA-28BB145E1BBB}" type="datetimeFigureOut">
              <a:rPr lang="ru-RU" smtClean="0"/>
              <a:pPr/>
              <a:t>22.04.2024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8AAFC-F3FA-4029-90B7-0155F22FA63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217444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90074-9FB6-4C4C-A2BA-28BB145E1BBB}" type="datetimeFigureOut">
              <a:rPr lang="ru-RU" smtClean="0"/>
              <a:pPr/>
              <a:t>22.04.2024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8AAFC-F3FA-4029-90B7-0155F22FA63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645060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90074-9FB6-4C4C-A2BA-28BB145E1BBB}" type="datetimeFigureOut">
              <a:rPr lang="ru-RU" smtClean="0"/>
              <a:pPr/>
              <a:t>22.04.2024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8AAFC-F3FA-4029-90B7-0155F22FA63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179196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90074-9FB6-4C4C-A2BA-28BB145E1BBB}" type="datetimeFigureOut">
              <a:rPr lang="ru-RU" smtClean="0"/>
              <a:pPr/>
              <a:t>22.04.2024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8AAFC-F3FA-4029-90B7-0155F22FA63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8533887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22.04.2024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2277782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22.04.2024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1566207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22.04.2024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1644875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22.04.2024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3676381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22.04.2024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2012075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22.04.2024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0792353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22.04.2024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007067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22.04.2024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4644105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22.04.2024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46792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22.04.2024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4181972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22.04.2024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444889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F90074-9FB6-4C4C-A2BA-28BB145E1BBB}" type="datetimeFigureOut">
              <a:rPr lang="ru-RU" smtClean="0"/>
              <a:pPr/>
              <a:t>22.04.2024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68AAFC-F3FA-4029-90B7-0155F22FA63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148136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22.04.2024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57295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692696"/>
            <a:ext cx="7772400" cy="5400600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00B050"/>
                </a:solidFill>
              </a:rPr>
              <a:t>Консультация для родителей 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b="1" i="1" dirty="0" smtClean="0">
                <a:solidFill>
                  <a:schemeClr val="tx2"/>
                </a:solidFill>
              </a:rPr>
              <a:t>« Психологическая и речевая </a:t>
            </a:r>
            <a:r>
              <a:rPr lang="ru-RU" b="1" i="1" dirty="0">
                <a:solidFill>
                  <a:schemeClr val="tx2"/>
                </a:solidFill>
              </a:rPr>
              <a:t>готовность </a:t>
            </a:r>
            <a:br>
              <a:rPr lang="ru-RU" b="1" i="1" dirty="0">
                <a:solidFill>
                  <a:schemeClr val="tx2"/>
                </a:solidFill>
              </a:rPr>
            </a:br>
            <a:r>
              <a:rPr lang="ru-RU" b="1" i="1" dirty="0">
                <a:solidFill>
                  <a:schemeClr val="tx2"/>
                </a:solidFill>
              </a:rPr>
              <a:t>ребёнка к школе»</a:t>
            </a:r>
            <a:br>
              <a:rPr lang="ru-RU" b="1" i="1" dirty="0">
                <a:solidFill>
                  <a:schemeClr val="tx2"/>
                </a:solidFill>
              </a:rPr>
            </a:br>
            <a:r>
              <a:rPr lang="ru-RU" b="1" i="1" dirty="0">
                <a:solidFill>
                  <a:schemeClr val="tx2"/>
                </a:solidFill>
              </a:rPr>
              <a:t/>
            </a:r>
            <a:br>
              <a:rPr lang="ru-RU" b="1" i="1" dirty="0">
                <a:solidFill>
                  <a:schemeClr val="tx2"/>
                </a:solidFill>
              </a:rPr>
            </a:br>
            <a:r>
              <a:rPr lang="ru-RU" b="1" i="1" dirty="0">
                <a:solidFill>
                  <a:schemeClr val="tx2"/>
                </a:solidFill>
              </a:rPr>
              <a:t>                 </a:t>
            </a:r>
            <a:r>
              <a:rPr lang="ru-RU" sz="22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Подготовила:</a:t>
            </a:r>
            <a:br>
              <a:rPr lang="ru-RU" sz="22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</a:t>
            </a:r>
            <a:r>
              <a:rPr lang="ru-RU" sz="2200" b="1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учитель- логопед БМАДОУ     №18</a:t>
            </a:r>
            <a:br>
              <a:rPr lang="ru-RU" sz="2200" b="1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b="1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</a:t>
            </a:r>
            <a:r>
              <a:rPr lang="ru-RU" sz="2200" b="1" i="1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Кормина</a:t>
            </a:r>
            <a:r>
              <a:rPr lang="ru-RU" sz="2200" b="1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Е.А</a:t>
            </a:r>
            <a:r>
              <a:rPr lang="ru-RU" sz="2200" b="1" i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sz="2200" b="1" i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b="1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i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</a:t>
            </a:r>
            <a:r>
              <a:rPr lang="ru-RU" sz="2200" b="1" i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педагог- психолог 1 кв.категории  </a:t>
            </a:r>
            <a:r>
              <a:rPr lang="ru-RU" sz="2200" b="1" i="1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Сливкина</a:t>
            </a:r>
            <a:r>
              <a:rPr lang="ru-RU" sz="2200" b="1" i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i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Н.В.</a:t>
            </a:r>
            <a:r>
              <a:rPr lang="ru-RU" sz="2200" b="1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200" b="1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b="1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</a:t>
            </a:r>
            <a:r>
              <a:rPr lang="ru-RU" sz="24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774724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188640"/>
            <a:ext cx="8964488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>
                <a:solidFill>
                  <a:schemeClr val="tx2"/>
                </a:solidFill>
              </a:rPr>
              <a:t>Все без исключения родители заинтересованы в успешности обучения ребёнка. Поэтому начинают заранее готовить его к школе: записывают на подготовительные курсы будущих первоклассников, обучают чтению, письму и быстрому счёту.</a:t>
            </a:r>
          </a:p>
          <a:p>
            <a:r>
              <a:rPr lang="ru-RU" sz="3200" b="1" dirty="0" smtClean="0">
                <a:solidFill>
                  <a:schemeClr val="tx2"/>
                </a:solidFill>
              </a:rPr>
              <a:t>   Безусловно, эти навыки пригодятся ребёнку в процессе учёбы, но мамы и папы забывают про психологическую готовность детей к школе. Именно она свидетельствует о достаточной зрелости детской психики для перехода на новый этап развития – учебную деятельность.</a:t>
            </a:r>
            <a:endParaRPr lang="ru-RU" sz="3200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340063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58847"/>
            <a:ext cx="8712968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chemeClr val="tx2"/>
                </a:solidFill>
              </a:rPr>
              <a:t>Что такое психологическая готовность к школе?</a:t>
            </a:r>
          </a:p>
          <a:p>
            <a:r>
              <a:rPr lang="ru-RU" sz="2400" dirty="0" smtClean="0">
                <a:solidFill>
                  <a:schemeClr val="tx2"/>
                </a:solidFill>
              </a:rPr>
              <a:t>   Многие родители считают, что, если ребёнок к семилетнему возрасту научился </a:t>
            </a:r>
            <a:r>
              <a:rPr lang="ru-RU" sz="2400" dirty="0" smtClean="0">
                <a:solidFill>
                  <a:schemeClr val="tx2"/>
                </a:solidFill>
              </a:rPr>
              <a:t>читать, </a:t>
            </a:r>
            <a:r>
              <a:rPr lang="ru-RU" sz="2400" dirty="0" smtClean="0">
                <a:solidFill>
                  <a:schemeClr val="tx2"/>
                </a:solidFill>
              </a:rPr>
              <a:t>писать и решать примеры, то он полностью готов к школьному обучению.</a:t>
            </a:r>
          </a:p>
          <a:p>
            <a:r>
              <a:rPr lang="ru-RU" sz="2400" dirty="0" smtClean="0">
                <a:solidFill>
                  <a:schemeClr val="tx2"/>
                </a:solidFill>
              </a:rPr>
              <a:t>   Эта позиция ошибочна. Поскольку дошкольнику недостаточно владеть определённым уровнем знаний, умений и навыков, чтобы освоить школьную программу.</a:t>
            </a:r>
          </a:p>
          <a:p>
            <a:r>
              <a:rPr lang="ru-RU" sz="2400" dirty="0" smtClean="0">
                <a:solidFill>
                  <a:schemeClr val="tx2"/>
                </a:solidFill>
              </a:rPr>
              <a:t>   У ребёнка к семи годам должна быть сформирована психологическая готовность к обучению в школе. Это тот необходимый уровень развития, который позволит ему быть успешным не только в процессе учёбы, но и в общении со взрослыми и сверстниками, а также в осознании внутренней позиции школьника.</a:t>
            </a:r>
          </a:p>
          <a:p>
            <a:r>
              <a:rPr lang="ru-RU" sz="2400" dirty="0" smtClean="0">
                <a:solidFill>
                  <a:schemeClr val="tx2"/>
                </a:solidFill>
              </a:rPr>
              <a:t>  Готовность ребёнка к обучению подразумевает, что все сферы психического развития готовы к усвоению норм и правил школьной жизни.</a:t>
            </a:r>
            <a:endParaRPr lang="ru-RU" sz="2400" dirty="0">
              <a:solidFill>
                <a:schemeClr val="tx2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188640"/>
            <a:ext cx="8280920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chemeClr val="tx2"/>
                </a:solidFill>
              </a:rPr>
              <a:t>Давайте </a:t>
            </a:r>
            <a:r>
              <a:rPr lang="ru-RU" sz="2400" b="1" dirty="0" smtClean="0">
                <a:solidFill>
                  <a:schemeClr val="tx2"/>
                </a:solidFill>
              </a:rPr>
              <a:t>посмотрим, что же всё-таки нужно ребёнку для успешного обучения в школе</a:t>
            </a:r>
            <a:r>
              <a:rPr lang="ru-RU" sz="2400" b="1" dirty="0" smtClean="0">
                <a:solidFill>
                  <a:schemeClr val="tx2"/>
                </a:solidFill>
              </a:rPr>
              <a:t>:</a:t>
            </a:r>
          </a:p>
          <a:p>
            <a:endParaRPr lang="ru-RU" sz="2400" dirty="0" smtClean="0">
              <a:solidFill>
                <a:schemeClr val="tx2"/>
              </a:solidFill>
            </a:endParaRPr>
          </a:p>
          <a:p>
            <a:r>
              <a:rPr lang="ru-RU" sz="2400" b="1" dirty="0" smtClean="0">
                <a:solidFill>
                  <a:schemeClr val="tx2"/>
                </a:solidFill>
              </a:rPr>
              <a:t>Мотивационная готовность</a:t>
            </a:r>
            <a:endParaRPr lang="ru-RU" sz="2400" dirty="0" smtClean="0">
              <a:solidFill>
                <a:schemeClr val="tx2"/>
              </a:solidFill>
            </a:endParaRPr>
          </a:p>
          <a:p>
            <a:r>
              <a:rPr lang="ru-RU" sz="2400" dirty="0" smtClean="0">
                <a:solidFill>
                  <a:schemeClr val="tx2"/>
                </a:solidFill>
              </a:rPr>
              <a:t>  Только то дело будет успешным, которое выполняешь с желанием и интересом. Поэтому к концу дошкольного возраста у ребёнка должно быть:</a:t>
            </a:r>
          </a:p>
          <a:p>
            <a:r>
              <a:rPr lang="ru-RU" sz="2400" dirty="0" smtClean="0">
                <a:solidFill>
                  <a:schemeClr val="tx2"/>
                </a:solidFill>
              </a:rPr>
              <a:t> </a:t>
            </a:r>
            <a:r>
              <a:rPr lang="ru-RU" sz="2400" dirty="0" smtClean="0">
                <a:solidFill>
                  <a:schemeClr val="tx2"/>
                </a:solidFill>
              </a:rPr>
              <a:t>желание учиться, </a:t>
            </a:r>
            <a:r>
              <a:rPr lang="ru-RU" sz="2400" dirty="0" smtClean="0">
                <a:solidFill>
                  <a:schemeClr val="tx2"/>
                </a:solidFill>
              </a:rPr>
              <a:t>стремление получать новые знания;</a:t>
            </a:r>
          </a:p>
          <a:p>
            <a:r>
              <a:rPr lang="ru-RU" sz="2400" dirty="0" smtClean="0">
                <a:solidFill>
                  <a:schemeClr val="tx2"/>
                </a:solidFill>
              </a:rPr>
              <a:t> интерес к познанию мира;</a:t>
            </a:r>
          </a:p>
          <a:p>
            <a:r>
              <a:rPr lang="ru-RU" sz="2400" dirty="0" smtClean="0">
                <a:solidFill>
                  <a:schemeClr val="tx2"/>
                </a:solidFill>
              </a:rPr>
              <a:t> положительное отношение к школе, учителю, одноклассникам.</a:t>
            </a:r>
          </a:p>
          <a:p>
            <a:r>
              <a:rPr lang="ru-RU" sz="2400" dirty="0" smtClean="0">
                <a:solidFill>
                  <a:schemeClr val="tx2"/>
                </a:solidFill>
              </a:rPr>
              <a:t>  Психологи утверждают, что при поступлении в школу у детей преобладают социальные мотивы и мотивы достижения. Им нравится красивая форма, школьные принадлежности, новые друзья, нравится получать хорошие оценки и когда хвалит учитель.</a:t>
            </a:r>
            <a:endParaRPr lang="ru-RU" sz="2400" dirty="0">
              <a:solidFill>
                <a:schemeClr val="tx2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55576" y="764704"/>
            <a:ext cx="7776864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chemeClr val="tx2"/>
                </a:solidFill>
              </a:rPr>
              <a:t>Интеллектуальная готовность</a:t>
            </a:r>
            <a:endParaRPr lang="ru-RU" sz="2800" dirty="0" smtClean="0">
              <a:solidFill>
                <a:schemeClr val="tx2"/>
              </a:solidFill>
            </a:endParaRPr>
          </a:p>
          <a:p>
            <a:r>
              <a:rPr lang="ru-RU" sz="2800" dirty="0" smtClean="0">
                <a:solidFill>
                  <a:schemeClr val="tx2"/>
                </a:solidFill>
              </a:rPr>
              <a:t>  Чем больше знает и умеет ребёнок, тем проще ему будет проявить себя в начале школьного обучения. Важными показателями готовности будут:</a:t>
            </a:r>
          </a:p>
          <a:p>
            <a:r>
              <a:rPr lang="ru-RU" sz="2800" dirty="0" smtClean="0">
                <a:solidFill>
                  <a:schemeClr val="tx2"/>
                </a:solidFill>
              </a:rPr>
              <a:t> </a:t>
            </a:r>
            <a:r>
              <a:rPr lang="ru-RU" sz="2800" dirty="0" smtClean="0">
                <a:solidFill>
                  <a:schemeClr val="tx2"/>
                </a:solidFill>
              </a:rPr>
              <a:t>- умение </a:t>
            </a:r>
            <a:r>
              <a:rPr lang="ru-RU" sz="2800" dirty="0" smtClean="0">
                <a:solidFill>
                  <a:schemeClr val="tx2"/>
                </a:solidFill>
              </a:rPr>
              <a:t>устанавливать причинно-следственные связи между событиями и явлениями;</a:t>
            </a:r>
          </a:p>
          <a:p>
            <a:r>
              <a:rPr lang="ru-RU" sz="2800" dirty="0" smtClean="0">
                <a:solidFill>
                  <a:schemeClr val="tx2"/>
                </a:solidFill>
              </a:rPr>
              <a:t> </a:t>
            </a:r>
            <a:r>
              <a:rPr lang="ru-RU" sz="2800" dirty="0" smtClean="0">
                <a:solidFill>
                  <a:schemeClr val="tx2"/>
                </a:solidFill>
              </a:rPr>
              <a:t>- способность </a:t>
            </a:r>
            <a:r>
              <a:rPr lang="ru-RU" sz="2800" dirty="0" smtClean="0">
                <a:solidFill>
                  <a:schemeClr val="tx2"/>
                </a:solidFill>
              </a:rPr>
              <a:t>анализировать, обобщать, делать выводы;</a:t>
            </a:r>
          </a:p>
          <a:p>
            <a:r>
              <a:rPr lang="ru-RU" sz="2800" dirty="0" smtClean="0">
                <a:solidFill>
                  <a:schemeClr val="tx2"/>
                </a:solidFill>
              </a:rPr>
              <a:t> </a:t>
            </a:r>
            <a:r>
              <a:rPr lang="ru-RU" sz="2800" dirty="0" smtClean="0">
                <a:solidFill>
                  <a:schemeClr val="tx2"/>
                </a:solidFill>
              </a:rPr>
              <a:t>- определённый </a:t>
            </a:r>
            <a:r>
              <a:rPr lang="ru-RU" sz="2800" dirty="0" smtClean="0">
                <a:solidFill>
                  <a:schemeClr val="tx2"/>
                </a:solidFill>
              </a:rPr>
              <a:t>запас знаний об окружающем мире в пределах возраста.</a:t>
            </a:r>
            <a:endParaRPr lang="ru-RU" sz="2800" dirty="0">
              <a:solidFill>
                <a:schemeClr val="tx2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188640"/>
            <a:ext cx="828092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chemeClr val="tx2"/>
                </a:solidFill>
              </a:rPr>
              <a:t>Социально-личностная готовность</a:t>
            </a:r>
            <a:endParaRPr lang="ru-RU" sz="2800" dirty="0" smtClean="0">
              <a:solidFill>
                <a:schemeClr val="tx2"/>
              </a:solidFill>
            </a:endParaRPr>
          </a:p>
          <a:p>
            <a:r>
              <a:rPr lang="ru-RU" sz="2800" dirty="0" smtClean="0">
                <a:solidFill>
                  <a:schemeClr val="tx2"/>
                </a:solidFill>
              </a:rPr>
              <a:t>  Школьное обучение предполагает общение с большим количеством людей: учителями, одноклассниками, ребятами из других классов. Поэтому у ребёнка должны быть хорошо развиты следующие качества:</a:t>
            </a:r>
          </a:p>
          <a:p>
            <a:r>
              <a:rPr lang="ru-RU" sz="2800" dirty="0" smtClean="0">
                <a:solidFill>
                  <a:schemeClr val="tx2"/>
                </a:solidFill>
              </a:rPr>
              <a:t> </a:t>
            </a:r>
            <a:r>
              <a:rPr lang="ru-RU" sz="2800" dirty="0" smtClean="0">
                <a:solidFill>
                  <a:schemeClr val="tx2"/>
                </a:solidFill>
              </a:rPr>
              <a:t>- умение </a:t>
            </a:r>
            <a:r>
              <a:rPr lang="ru-RU" sz="2800" dirty="0" smtClean="0">
                <a:solidFill>
                  <a:schemeClr val="tx2"/>
                </a:solidFill>
              </a:rPr>
              <a:t>общаться со взрослыми и сверстниками, как знакомыми, так и незнакомыми;</a:t>
            </a:r>
          </a:p>
          <a:p>
            <a:r>
              <a:rPr lang="ru-RU" sz="2800" dirty="0" smtClean="0">
                <a:solidFill>
                  <a:schemeClr val="tx2"/>
                </a:solidFill>
              </a:rPr>
              <a:t> </a:t>
            </a:r>
            <a:r>
              <a:rPr lang="ru-RU" sz="2800" dirty="0" smtClean="0">
                <a:solidFill>
                  <a:schemeClr val="tx2"/>
                </a:solidFill>
              </a:rPr>
              <a:t>- способность </a:t>
            </a:r>
            <a:r>
              <a:rPr lang="ru-RU" sz="2800" dirty="0" smtClean="0">
                <a:solidFill>
                  <a:schemeClr val="tx2"/>
                </a:solidFill>
              </a:rPr>
              <a:t>выполнять требования взрослого;</a:t>
            </a:r>
          </a:p>
          <a:p>
            <a:r>
              <a:rPr lang="ru-RU" sz="2800" dirty="0" smtClean="0">
                <a:solidFill>
                  <a:schemeClr val="tx2"/>
                </a:solidFill>
              </a:rPr>
              <a:t> отзывчивость, умение сочувствовать, сопереживать;</a:t>
            </a:r>
          </a:p>
          <a:p>
            <a:r>
              <a:rPr lang="ru-RU" sz="2800" dirty="0" smtClean="0">
                <a:solidFill>
                  <a:schemeClr val="tx2"/>
                </a:solidFill>
              </a:rPr>
              <a:t> </a:t>
            </a:r>
            <a:r>
              <a:rPr lang="ru-RU" sz="2800" dirty="0" smtClean="0">
                <a:solidFill>
                  <a:schemeClr val="tx2"/>
                </a:solidFill>
              </a:rPr>
              <a:t>- развитые </a:t>
            </a:r>
            <a:r>
              <a:rPr lang="ru-RU" sz="2800" dirty="0" smtClean="0">
                <a:solidFill>
                  <a:schemeClr val="tx2"/>
                </a:solidFill>
              </a:rPr>
              <a:t>моральные принципы;</a:t>
            </a:r>
          </a:p>
          <a:p>
            <a:r>
              <a:rPr lang="ru-RU" sz="2800" dirty="0" smtClean="0">
                <a:solidFill>
                  <a:schemeClr val="tx2"/>
                </a:solidFill>
              </a:rPr>
              <a:t> </a:t>
            </a:r>
            <a:r>
              <a:rPr lang="ru-RU" sz="2800" dirty="0" smtClean="0">
                <a:solidFill>
                  <a:schemeClr val="tx2"/>
                </a:solidFill>
              </a:rPr>
              <a:t>- адекватная </a:t>
            </a:r>
            <a:r>
              <a:rPr lang="ru-RU" sz="2800" dirty="0" smtClean="0">
                <a:solidFill>
                  <a:schemeClr val="tx2"/>
                </a:solidFill>
              </a:rPr>
              <a:t>самооценка.</a:t>
            </a:r>
            <a:endParaRPr lang="ru-RU" sz="2800" dirty="0">
              <a:solidFill>
                <a:schemeClr val="tx2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260648"/>
            <a:ext cx="8136904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chemeClr val="tx2"/>
                </a:solidFill>
              </a:rPr>
              <a:t>Эмоционально-волевая готовность</a:t>
            </a:r>
            <a:endParaRPr lang="ru-RU" sz="2400" dirty="0" smtClean="0">
              <a:solidFill>
                <a:schemeClr val="tx2"/>
              </a:solidFill>
            </a:endParaRPr>
          </a:p>
          <a:p>
            <a:r>
              <a:rPr lang="ru-RU" sz="2400" dirty="0" smtClean="0">
                <a:solidFill>
                  <a:schemeClr val="tx2"/>
                </a:solidFill>
              </a:rPr>
              <a:t> Требования школьной жизни нелегки для вчерашнего дошкольника. Необходимо рано вставать, приходить в школу до звонка, сидеть на уроках долгое время. Дома тоже не получится расслабиться, поскольку нужно делать домашние задания. Поэтому ребёнку необходимо быть собранным, ответственным и организованным. От него потребуются:</a:t>
            </a:r>
          </a:p>
          <a:p>
            <a:r>
              <a:rPr lang="ru-RU" sz="2400" dirty="0" smtClean="0">
                <a:solidFill>
                  <a:schemeClr val="tx2"/>
                </a:solidFill>
              </a:rPr>
              <a:t> способность сосредотачиваться на задаче, концентрировать внимание;</a:t>
            </a:r>
          </a:p>
          <a:p>
            <a:r>
              <a:rPr lang="ru-RU" sz="2400" dirty="0" smtClean="0">
                <a:solidFill>
                  <a:schemeClr val="tx2"/>
                </a:solidFill>
              </a:rPr>
              <a:t> умение доводить начатое до конца;</a:t>
            </a:r>
          </a:p>
          <a:p>
            <a:r>
              <a:rPr lang="ru-RU" sz="2400" dirty="0" smtClean="0">
                <a:solidFill>
                  <a:schemeClr val="tx2"/>
                </a:solidFill>
              </a:rPr>
              <a:t> произвольность поведения – умение управлять своими поступками и эмоциями, сдерживать негативные проявления;</a:t>
            </a:r>
          </a:p>
          <a:p>
            <a:r>
              <a:rPr lang="ru-RU" sz="2400" dirty="0" smtClean="0">
                <a:solidFill>
                  <a:schemeClr val="tx2"/>
                </a:solidFill>
              </a:rPr>
              <a:t> умение преодолевать трудности при достижении цели;</a:t>
            </a:r>
          </a:p>
          <a:p>
            <a:r>
              <a:rPr lang="ru-RU" sz="2400" dirty="0" smtClean="0">
                <a:solidFill>
                  <a:schemeClr val="tx2"/>
                </a:solidFill>
              </a:rPr>
              <a:t> умение действовать по правилам.</a:t>
            </a:r>
            <a:endParaRPr lang="ru-RU" sz="2400" dirty="0">
              <a:solidFill>
                <a:schemeClr val="tx2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15000"/>
              </a:lnSpc>
              <a:spcAft>
                <a:spcPts val="0"/>
              </a:spcAft>
              <a:buNone/>
            </a:pPr>
            <a:r>
              <a:rPr lang="ru-RU" dirty="0">
                <a:solidFill>
                  <a:srgbClr val="000000"/>
                </a:solidFill>
                <a:effectLst/>
                <a:latin typeface="Verdana"/>
                <a:ea typeface="Times New Roman"/>
                <a:cs typeface="Times New Roman"/>
              </a:rPr>
              <a:t>    </a:t>
            </a:r>
            <a:r>
              <a:rPr lang="ru-RU" b="1" dirty="0">
                <a:solidFill>
                  <a:schemeClr val="tx2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Г</a:t>
            </a:r>
            <a:r>
              <a:rPr lang="ru-RU" b="1" dirty="0"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оворя о готовности ребёнка к школьному обучению, необходимо подчеркнуть важность уровня речевого развития ребенка, поскольку именно при помощи речи будет происходить усвоение всего курса школьной программы.</a:t>
            </a:r>
            <a:br>
              <a:rPr lang="ru-RU" b="1" dirty="0"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</a:br>
            <a:r>
              <a:rPr lang="ru-RU" b="1" dirty="0"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    Что же подразумевается под понятием «речевая готовность к школьному обучению».</a:t>
            </a:r>
            <a:endParaRPr lang="ru-RU" sz="4000" b="1" dirty="0">
              <a:solidFill>
                <a:schemeClr val="tx2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7952625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66130"/>
          </a:xfrm>
        </p:spPr>
        <p:txBody>
          <a:bodyPr>
            <a:normAutofit/>
          </a:bodyPr>
          <a:lstStyle/>
          <a:p>
            <a:r>
              <a:rPr lang="ru-RU" sz="2600" b="1" u="sng" dirty="0">
                <a:solidFill>
                  <a:srgbClr val="FF0000"/>
                </a:solidFill>
              </a:rPr>
              <a:t>1-ый параметр речевой готовности: </a:t>
            </a:r>
            <a:br>
              <a:rPr lang="ru-RU" sz="2600" b="1" u="sng" dirty="0">
                <a:solidFill>
                  <a:srgbClr val="FF0000"/>
                </a:solidFill>
              </a:rPr>
            </a:br>
            <a:r>
              <a:rPr lang="ru-RU" sz="2600" b="1" u="sng" dirty="0" err="1">
                <a:solidFill>
                  <a:srgbClr val="FF0000"/>
                </a:solidFill>
              </a:rPr>
              <a:t>сформированность</a:t>
            </a:r>
            <a:r>
              <a:rPr lang="ru-RU" sz="2600" b="1" u="sng" dirty="0">
                <a:solidFill>
                  <a:srgbClr val="FF0000"/>
                </a:solidFill>
              </a:rPr>
              <a:t> правильного звукопроизношения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2060848"/>
            <a:ext cx="8229600" cy="4065315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dirty="0"/>
              <a:t>   </a:t>
            </a:r>
          </a:p>
          <a:p>
            <a:pPr marL="0" indent="0" algn="just">
              <a:buNone/>
            </a:pPr>
            <a:r>
              <a:rPr lang="ru-RU" sz="2600" b="1" dirty="0">
                <a:solidFill>
                  <a:schemeClr val="tx2"/>
                </a:solidFill>
              </a:rPr>
              <a:t>У ребёнка к моменту поступления в школу должно быть чёткое и правильное произношение всех звуков. </a:t>
            </a:r>
          </a:p>
          <a:p>
            <a:pPr marL="0" indent="0" algn="just">
              <a:buNone/>
            </a:pPr>
            <a:r>
              <a:rPr lang="ru-RU" sz="2600" b="1" dirty="0">
                <a:solidFill>
                  <a:schemeClr val="tx2"/>
                </a:solidFill>
              </a:rPr>
              <a:t>   </a:t>
            </a:r>
          </a:p>
          <a:p>
            <a:pPr marL="0" indent="0" algn="just">
              <a:buNone/>
            </a:pPr>
            <a:r>
              <a:rPr lang="ru-RU" sz="2600" b="1" dirty="0">
                <a:solidFill>
                  <a:schemeClr val="tx2"/>
                </a:solidFill>
              </a:rPr>
              <a:t>   Работа по коррекции звукопроизношения, т.е. по исправлению неправильно произносимых звуков, происходит поэтапно.</a:t>
            </a:r>
          </a:p>
          <a:p>
            <a:pPr marL="0" indent="0" algn="ctr">
              <a:buNone/>
            </a:pPr>
            <a:r>
              <a:rPr lang="ru-RU" sz="2600" b="1" dirty="0">
                <a:solidFill>
                  <a:schemeClr val="tx2"/>
                </a:solidFill>
              </a:rPr>
              <a:t>   </a:t>
            </a:r>
            <a:endParaRPr lang="ru-RU" sz="2600" b="1" u="sng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8217404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>
            <a:noAutofit/>
          </a:bodyPr>
          <a:lstStyle/>
          <a:p>
            <a:r>
              <a:rPr lang="ru-RU" sz="2600" b="1" u="sng" dirty="0">
                <a:solidFill>
                  <a:srgbClr val="FF0000"/>
                </a:solidFill>
              </a:rPr>
              <a:t>2-ой параметр речевой готовности: </a:t>
            </a:r>
            <a:br>
              <a:rPr lang="ru-RU" sz="2600" b="1" u="sng" dirty="0">
                <a:solidFill>
                  <a:srgbClr val="FF0000"/>
                </a:solidFill>
              </a:rPr>
            </a:br>
            <a:r>
              <a:rPr lang="ru-RU" sz="2600" b="1" u="sng" dirty="0" err="1">
                <a:solidFill>
                  <a:srgbClr val="FF0000"/>
                </a:solidFill>
              </a:rPr>
              <a:t>сформированность</a:t>
            </a:r>
            <a:r>
              <a:rPr lang="ru-RU" sz="2600" b="1" u="sng" dirty="0">
                <a:solidFill>
                  <a:srgbClr val="FF0000"/>
                </a:solidFill>
              </a:rPr>
              <a:t> фонематического восприятия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2060848"/>
            <a:ext cx="8229600" cy="4065315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600" b="1" dirty="0">
                <a:solidFill>
                  <a:schemeClr val="tx2"/>
                </a:solidFill>
              </a:rPr>
              <a:t>   Фонематическое восприятие – это умение слышать и различать звуки речи. Дети часто плохо различают на слух такие звуки, как: </a:t>
            </a:r>
            <a:r>
              <a:rPr lang="ru-RU" sz="2600" b="1" i="1" dirty="0">
                <a:solidFill>
                  <a:schemeClr val="tx2"/>
                </a:solidFill>
              </a:rPr>
              <a:t>Б-П,  Т-Д,  К-Г, В-Ф,  С-З,  Ш-Ж,  С-СЬ,  Т-ТЬ,  Л-ЛЬ,  С-Ш,  З-Ж,  Щ-СЬ,  Р-Л,  ЛЬ-Й  и другие.</a:t>
            </a:r>
          </a:p>
          <a:p>
            <a:pPr marL="0" indent="0" algn="just">
              <a:buNone/>
            </a:pPr>
            <a:r>
              <a:rPr lang="ru-RU" sz="2600" b="1" i="1" dirty="0">
                <a:solidFill>
                  <a:schemeClr val="tx2"/>
                </a:solidFill>
              </a:rPr>
              <a:t>   </a:t>
            </a:r>
            <a:r>
              <a:rPr lang="ru-RU" sz="2600" b="1" dirty="0">
                <a:solidFill>
                  <a:schemeClr val="tx2"/>
                </a:solidFill>
              </a:rPr>
              <a:t>И если ребёнку звуки на слух кажутся одинаковыми, то будут затруднения при письме.</a:t>
            </a:r>
            <a:r>
              <a:rPr lang="ru-RU" sz="2600" dirty="0">
                <a:solidFill>
                  <a:srgbClr val="333333"/>
                </a:solidFill>
                <a:latin typeface="Verdana"/>
              </a:rPr>
              <a:t> </a:t>
            </a:r>
            <a:endParaRPr lang="ru-RU" sz="2600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4371091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79350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600" b="1" dirty="0"/>
              <a:t>Какие игры можно предложить для развития фонематического восприятия?</a:t>
            </a:r>
          </a:p>
          <a:p>
            <a:pPr marL="0" indent="0" algn="ctr">
              <a:buNone/>
            </a:pPr>
            <a:r>
              <a:rPr lang="ru-RU" sz="2600" b="1" u="sng" dirty="0">
                <a:solidFill>
                  <a:srgbClr val="FF0000"/>
                </a:solidFill>
              </a:rPr>
              <a:t>Игра «Покажи картинку».</a:t>
            </a:r>
          </a:p>
          <a:p>
            <a:pPr marL="0" indent="0" algn="just">
              <a:buNone/>
            </a:pPr>
            <a:r>
              <a:rPr lang="ru-RU" sz="2600" dirty="0">
                <a:solidFill>
                  <a:schemeClr val="tx2"/>
                </a:solidFill>
              </a:rPr>
              <a:t>   </a:t>
            </a:r>
            <a:r>
              <a:rPr lang="ru-RU" sz="2600" b="1" dirty="0">
                <a:solidFill>
                  <a:schemeClr val="tx2"/>
                </a:solidFill>
              </a:rPr>
              <a:t>Ребёнку предлагается правильно показать картинки, названия которых отличаются только одним звуком: козы-кожи, горка-корка, бочка-почка, мышка-мишка, мыло-Мила, лук-люк и т.д</a:t>
            </a:r>
            <a:r>
              <a:rPr lang="ru-RU" sz="2600" dirty="0">
                <a:solidFill>
                  <a:schemeClr val="tx2"/>
                </a:solidFill>
              </a:rPr>
              <a:t>.</a:t>
            </a:r>
          </a:p>
          <a:p>
            <a:pPr marL="0" indent="0" algn="ctr">
              <a:buNone/>
            </a:pPr>
            <a:r>
              <a:rPr lang="ru-RU" sz="2600" b="1" u="sng" dirty="0">
                <a:solidFill>
                  <a:srgbClr val="FF0000"/>
                </a:solidFill>
              </a:rPr>
              <a:t>Игра «Хлопни в ладоши».</a:t>
            </a:r>
          </a:p>
          <a:p>
            <a:pPr marL="0" indent="0" algn="just">
              <a:buNone/>
            </a:pPr>
            <a:r>
              <a:rPr lang="ru-RU" sz="2600" dirty="0">
                <a:solidFill>
                  <a:schemeClr val="tx2"/>
                </a:solidFill>
              </a:rPr>
              <a:t>   </a:t>
            </a:r>
            <a:r>
              <a:rPr lang="ru-RU" sz="2600" b="1" dirty="0">
                <a:solidFill>
                  <a:schemeClr val="tx2"/>
                </a:solidFill>
              </a:rPr>
              <a:t>Даётся задание «Хлопни, когда услышишь </a:t>
            </a:r>
            <a:r>
              <a:rPr lang="en-US" sz="2600" b="1" dirty="0">
                <a:solidFill>
                  <a:schemeClr val="tx2"/>
                </a:solidFill>
              </a:rPr>
              <a:t>[</a:t>
            </a:r>
            <a:r>
              <a:rPr lang="ru-RU" sz="2600" b="1" dirty="0">
                <a:solidFill>
                  <a:schemeClr val="tx2"/>
                </a:solidFill>
              </a:rPr>
              <a:t>ш</a:t>
            </a:r>
            <a:r>
              <a:rPr lang="en-US" sz="2600" b="1" dirty="0">
                <a:solidFill>
                  <a:schemeClr val="tx2"/>
                </a:solidFill>
              </a:rPr>
              <a:t>]</a:t>
            </a:r>
            <a:r>
              <a:rPr lang="ru-RU" sz="2600" b="1" dirty="0">
                <a:solidFill>
                  <a:schemeClr val="tx2"/>
                </a:solidFill>
              </a:rPr>
              <a:t>». Взрослый произносит ряд звуков: с, ш, х, ж, ф… Ребёнок слышит </a:t>
            </a:r>
            <a:r>
              <a:rPr lang="en-US" sz="2600" b="1" dirty="0">
                <a:solidFill>
                  <a:schemeClr val="tx2"/>
                </a:solidFill>
              </a:rPr>
              <a:t>[</a:t>
            </a:r>
            <a:r>
              <a:rPr lang="ru-RU" sz="2600" b="1" dirty="0">
                <a:solidFill>
                  <a:schemeClr val="tx2"/>
                </a:solidFill>
              </a:rPr>
              <a:t>ш</a:t>
            </a:r>
            <a:r>
              <a:rPr lang="en-US" sz="2600" b="1" dirty="0">
                <a:solidFill>
                  <a:schemeClr val="tx2"/>
                </a:solidFill>
              </a:rPr>
              <a:t>]</a:t>
            </a:r>
            <a:r>
              <a:rPr lang="ru-RU" sz="2600" b="1" dirty="0">
                <a:solidFill>
                  <a:schemeClr val="tx2"/>
                </a:solidFill>
              </a:rPr>
              <a:t> – хлопает, слышит другой звук - не хлопает.</a:t>
            </a:r>
          </a:p>
          <a:p>
            <a:pPr marL="0" indent="0" algn="ctr">
              <a:buNone/>
            </a:pPr>
            <a:endParaRPr lang="ru-RU" sz="2900" u="sng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1326359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586551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600" b="1" u="sng" dirty="0">
                <a:solidFill>
                  <a:srgbClr val="FF0000"/>
                </a:solidFill>
              </a:rPr>
              <a:t>Игра «Разложи».</a:t>
            </a:r>
          </a:p>
          <a:p>
            <a:pPr marL="0" indent="0" algn="ctr">
              <a:buNone/>
            </a:pPr>
            <a:r>
              <a:rPr lang="ru-RU" sz="2600" b="1" dirty="0">
                <a:solidFill>
                  <a:schemeClr val="tx2"/>
                </a:solidFill>
              </a:rPr>
              <a:t>Предлагается разложить картинки: </a:t>
            </a:r>
          </a:p>
          <a:p>
            <a:pPr marL="0" indent="0" algn="just">
              <a:buNone/>
            </a:pPr>
            <a:r>
              <a:rPr lang="ru-RU" sz="2600" b="1" dirty="0">
                <a:solidFill>
                  <a:schemeClr val="tx2"/>
                </a:solidFill>
              </a:rPr>
              <a:t>санки, самолёт, шуба, сумка, шапка, собака, машина, кошка, посуда, шары…</a:t>
            </a:r>
          </a:p>
          <a:p>
            <a:pPr marL="0" indent="0" algn="ctr">
              <a:buNone/>
            </a:pPr>
            <a:r>
              <a:rPr lang="ru-RU" sz="2600" b="1" u="sng" dirty="0">
                <a:solidFill>
                  <a:schemeClr val="tx2"/>
                </a:solidFill>
              </a:rPr>
              <a:t>На две группы:</a:t>
            </a:r>
          </a:p>
          <a:p>
            <a:pPr marL="0" indent="0" algn="just">
              <a:buNone/>
            </a:pPr>
            <a:r>
              <a:rPr lang="ru-RU" sz="2600" b="1" dirty="0">
                <a:solidFill>
                  <a:schemeClr val="tx2"/>
                </a:solidFill>
              </a:rPr>
              <a:t>        </a:t>
            </a:r>
            <a:r>
              <a:rPr lang="ru-RU" sz="2600" b="1" u="sng" dirty="0">
                <a:solidFill>
                  <a:schemeClr val="tx2"/>
                </a:solidFill>
              </a:rPr>
              <a:t>со звуком С</a:t>
            </a:r>
            <a:r>
              <a:rPr lang="ru-RU" sz="2600" b="1" dirty="0">
                <a:solidFill>
                  <a:schemeClr val="tx2"/>
                </a:solidFill>
              </a:rPr>
              <a:t>                                  </a:t>
            </a:r>
            <a:r>
              <a:rPr lang="ru-RU" sz="2600" b="1" u="sng" dirty="0">
                <a:solidFill>
                  <a:schemeClr val="tx2"/>
                </a:solidFill>
              </a:rPr>
              <a:t>со звуком Ш</a:t>
            </a:r>
          </a:p>
          <a:p>
            <a:pPr marL="0" indent="0" algn="just">
              <a:buNone/>
            </a:pPr>
            <a:r>
              <a:rPr lang="ru-RU" sz="2600" b="1" dirty="0">
                <a:solidFill>
                  <a:srgbClr val="FF0000"/>
                </a:solidFill>
              </a:rPr>
              <a:t>            санки                                                 шуба</a:t>
            </a:r>
          </a:p>
          <a:p>
            <a:pPr marL="0" indent="0" algn="just">
              <a:buNone/>
            </a:pPr>
            <a:r>
              <a:rPr lang="ru-RU" sz="2600" b="1" dirty="0">
                <a:solidFill>
                  <a:srgbClr val="FF0000"/>
                </a:solidFill>
              </a:rPr>
              <a:t>          самолёт                                              шапка</a:t>
            </a:r>
          </a:p>
          <a:p>
            <a:pPr marL="0" indent="0" algn="just">
              <a:buNone/>
            </a:pPr>
            <a:r>
              <a:rPr lang="ru-RU" sz="2600" b="1" dirty="0">
                <a:solidFill>
                  <a:srgbClr val="FF0000"/>
                </a:solidFill>
              </a:rPr>
              <a:t>            сумка                                               машина</a:t>
            </a:r>
          </a:p>
          <a:p>
            <a:pPr marL="0" indent="0" algn="just">
              <a:buNone/>
            </a:pPr>
            <a:r>
              <a:rPr lang="ru-RU" sz="2600" b="1" dirty="0">
                <a:solidFill>
                  <a:srgbClr val="FF0000"/>
                </a:solidFill>
              </a:rPr>
              <a:t>           собака                                                кошка</a:t>
            </a:r>
          </a:p>
          <a:p>
            <a:pPr marL="0" indent="0" algn="just">
              <a:buNone/>
            </a:pPr>
            <a:r>
              <a:rPr lang="ru-RU" sz="2600" b="1" dirty="0">
                <a:solidFill>
                  <a:srgbClr val="FF0000"/>
                </a:solidFill>
              </a:rPr>
              <a:t>           посуда                                                 шары</a:t>
            </a:r>
          </a:p>
        </p:txBody>
      </p:sp>
    </p:spTree>
    <p:extLst>
      <p:ext uri="{BB962C8B-B14F-4D97-AF65-F5344CB8AC3E}">
        <p14:creationId xmlns:p14="http://schemas.microsoft.com/office/powerpoint/2010/main" xmlns="" val="408990642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260648"/>
            <a:ext cx="8229600" cy="586551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600" b="1" u="sng" dirty="0">
                <a:solidFill>
                  <a:srgbClr val="FF0000"/>
                </a:solidFill>
              </a:rPr>
              <a:t>Игра «Повтори».</a:t>
            </a:r>
          </a:p>
          <a:p>
            <a:pPr marL="514350" indent="-514350" algn="just">
              <a:buAutoNum type="arabicPeriod"/>
            </a:pPr>
            <a:r>
              <a:rPr lang="ru-RU" sz="2600" b="1" u="sng" dirty="0">
                <a:solidFill>
                  <a:schemeClr val="tx2"/>
                </a:solidFill>
              </a:rPr>
              <a:t>Воспроизведение (повторение) слогов:</a:t>
            </a:r>
          </a:p>
          <a:p>
            <a:pPr marL="0" indent="0" algn="just">
              <a:buNone/>
            </a:pPr>
            <a:r>
              <a:rPr lang="ru-RU" sz="2600" b="1" dirty="0">
                <a:solidFill>
                  <a:schemeClr val="tx2"/>
                </a:solidFill>
              </a:rPr>
              <a:t>па-ба,  па–ба-па,  ба-па-па,  </a:t>
            </a:r>
            <a:r>
              <a:rPr lang="ru-RU" sz="2600" b="1" dirty="0" err="1">
                <a:solidFill>
                  <a:schemeClr val="tx2"/>
                </a:solidFill>
              </a:rPr>
              <a:t>са-ша</a:t>
            </a:r>
            <a:r>
              <a:rPr lang="ru-RU" sz="2600" b="1" dirty="0">
                <a:solidFill>
                  <a:schemeClr val="tx2"/>
                </a:solidFill>
              </a:rPr>
              <a:t>,  </a:t>
            </a:r>
            <a:r>
              <a:rPr lang="ru-RU" sz="2600" b="1" dirty="0" err="1">
                <a:solidFill>
                  <a:schemeClr val="tx2"/>
                </a:solidFill>
              </a:rPr>
              <a:t>ша-са-са</a:t>
            </a:r>
            <a:r>
              <a:rPr lang="ru-RU" sz="2600" b="1" dirty="0">
                <a:solidFill>
                  <a:schemeClr val="tx2"/>
                </a:solidFill>
              </a:rPr>
              <a:t>…</a:t>
            </a:r>
          </a:p>
          <a:p>
            <a:pPr marL="0" indent="0" algn="just">
              <a:buNone/>
            </a:pPr>
            <a:endParaRPr lang="ru-RU" sz="2600" b="1" dirty="0">
              <a:solidFill>
                <a:schemeClr val="tx2"/>
              </a:solidFill>
            </a:endParaRPr>
          </a:p>
          <a:p>
            <a:pPr marL="0" indent="0" algn="just">
              <a:buNone/>
            </a:pPr>
            <a:r>
              <a:rPr lang="ru-RU" sz="2600" b="1" dirty="0">
                <a:solidFill>
                  <a:schemeClr val="tx2"/>
                </a:solidFill>
              </a:rPr>
              <a:t>2. </a:t>
            </a:r>
            <a:r>
              <a:rPr lang="ru-RU" sz="2600" b="1" u="sng" dirty="0">
                <a:solidFill>
                  <a:schemeClr val="tx2"/>
                </a:solidFill>
              </a:rPr>
              <a:t>Воспроизведение (повторение) слов:</a:t>
            </a:r>
          </a:p>
          <a:p>
            <a:pPr marL="0" indent="0" algn="just">
              <a:buNone/>
            </a:pPr>
            <a:r>
              <a:rPr lang="ru-RU" sz="2600" b="1" dirty="0">
                <a:solidFill>
                  <a:schemeClr val="tx2"/>
                </a:solidFill>
              </a:rPr>
              <a:t>полено-колено,  мак-бак-так,  будка-утка-дудка…</a:t>
            </a:r>
          </a:p>
        </p:txBody>
      </p:sp>
      <p:pic>
        <p:nvPicPr>
          <p:cNvPr id="4" name="Picture 2" descr="C:\Users\user\Pictures\j1_1_4_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11760" y="3269033"/>
            <a:ext cx="4104456" cy="324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16163124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Autofit/>
          </a:bodyPr>
          <a:lstStyle/>
          <a:p>
            <a:r>
              <a:rPr lang="ru-RU" sz="2600" b="1" u="sng" dirty="0">
                <a:solidFill>
                  <a:srgbClr val="FF0000"/>
                </a:solidFill>
              </a:rPr>
              <a:t/>
            </a:r>
            <a:br>
              <a:rPr lang="ru-RU" sz="2600" b="1" u="sng" dirty="0">
                <a:solidFill>
                  <a:srgbClr val="FF0000"/>
                </a:solidFill>
              </a:rPr>
            </a:br>
            <a:r>
              <a:rPr lang="ru-RU" sz="2600" b="1" u="sng" dirty="0">
                <a:solidFill>
                  <a:srgbClr val="FF0000"/>
                </a:solidFill>
              </a:rPr>
              <a:t>3-ий параметр речевой готовности:</a:t>
            </a:r>
            <a:br>
              <a:rPr lang="ru-RU" sz="2600" b="1" u="sng" dirty="0">
                <a:solidFill>
                  <a:srgbClr val="FF0000"/>
                </a:solidFill>
              </a:rPr>
            </a:br>
            <a:r>
              <a:rPr lang="ru-RU" sz="2600" b="1" u="sng" dirty="0">
                <a:solidFill>
                  <a:srgbClr val="FF0000"/>
                </a:solidFill>
              </a:rPr>
              <a:t>готовность к анализу и синтезу звукового состава слова </a:t>
            </a:r>
            <a:br>
              <a:rPr lang="ru-RU" sz="2600" b="1" u="sng" dirty="0">
                <a:solidFill>
                  <a:srgbClr val="FF0000"/>
                </a:solidFill>
              </a:rPr>
            </a:br>
            <a:endParaRPr lang="ru-RU" sz="2600" b="1" u="sng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01419"/>
          </a:xfrm>
        </p:spPr>
        <p:txBody>
          <a:bodyPr>
            <a:normAutofit fontScale="85000" lnSpcReduction="20000"/>
          </a:bodyPr>
          <a:lstStyle/>
          <a:p>
            <a:pPr marL="0" indent="0" algn="just">
              <a:lnSpc>
                <a:spcPct val="115000"/>
              </a:lnSpc>
              <a:spcAft>
                <a:spcPts val="0"/>
              </a:spcAft>
              <a:buNone/>
            </a:pPr>
            <a:endParaRPr lang="ru-RU" sz="3100" b="1" dirty="0">
              <a:solidFill>
                <a:srgbClr val="FF0000"/>
              </a:solidFill>
            </a:endParaRPr>
          </a:p>
          <a:p>
            <a:pPr marL="0" indent="0" algn="just">
              <a:lnSpc>
                <a:spcPct val="115000"/>
              </a:lnSpc>
              <a:spcAft>
                <a:spcPts val="0"/>
              </a:spcAft>
              <a:buNone/>
            </a:pPr>
            <a:r>
              <a:rPr lang="ru-RU" sz="3100" b="1" dirty="0">
                <a:solidFill>
                  <a:srgbClr val="FF0000"/>
                </a:solidFill>
              </a:rPr>
              <a:t>1. Ребёнку необходимо дать представление о том:</a:t>
            </a:r>
          </a:p>
          <a:p>
            <a:pPr marL="0" indent="0" algn="just">
              <a:lnSpc>
                <a:spcPct val="115000"/>
              </a:lnSpc>
              <a:spcAft>
                <a:spcPts val="0"/>
              </a:spcAft>
              <a:buNone/>
            </a:pPr>
            <a:r>
              <a:rPr lang="ru-RU" sz="3100" b="1" dirty="0">
                <a:solidFill>
                  <a:schemeClr val="tx2"/>
                </a:solidFill>
              </a:rPr>
              <a:t>- что такое «предложение», «слово», «слог», «звук»;</a:t>
            </a:r>
          </a:p>
          <a:p>
            <a:pPr marL="0" indent="0" algn="just">
              <a:lnSpc>
                <a:spcPct val="115000"/>
              </a:lnSpc>
              <a:spcAft>
                <a:spcPts val="0"/>
              </a:spcAft>
              <a:buNone/>
            </a:pPr>
            <a:r>
              <a:rPr lang="ru-RU" sz="3100" b="1" dirty="0">
                <a:solidFill>
                  <a:schemeClr val="tx2"/>
                </a:solidFill>
              </a:rPr>
              <a:t>- что предложение состоит из слов, слово состоит из слогов, слог состоит из звуков.</a:t>
            </a:r>
          </a:p>
          <a:p>
            <a:pPr marL="0" indent="0" algn="just">
              <a:lnSpc>
                <a:spcPct val="115000"/>
              </a:lnSpc>
              <a:spcAft>
                <a:spcPts val="0"/>
              </a:spcAft>
              <a:buNone/>
            </a:pPr>
            <a:r>
              <a:rPr lang="ru-RU" sz="3100" b="1" dirty="0">
                <a:solidFill>
                  <a:srgbClr val="FF0000"/>
                </a:solidFill>
              </a:rPr>
              <a:t>2. Ребёнка нужно научить:</a:t>
            </a:r>
          </a:p>
          <a:p>
            <a:pPr marL="0" indent="0" algn="just">
              <a:lnSpc>
                <a:spcPct val="115000"/>
              </a:lnSpc>
              <a:spcAft>
                <a:spcPts val="0"/>
              </a:spcAft>
              <a:buNone/>
            </a:pPr>
            <a:r>
              <a:rPr lang="ru-RU" sz="3100" b="1" dirty="0">
                <a:solidFill>
                  <a:schemeClr val="tx2"/>
                </a:solidFill>
              </a:rPr>
              <a:t>- анализировать предложения (делить </a:t>
            </a:r>
            <a:r>
              <a:rPr lang="ru-RU" sz="3400" b="1" dirty="0">
                <a:solidFill>
                  <a:schemeClr val="tx2"/>
                </a:solidFill>
              </a:rPr>
              <a:t>предложения на слова, определять количество и </a:t>
            </a:r>
            <a:r>
              <a:rPr lang="ru-RU" sz="3100" b="1" dirty="0">
                <a:solidFill>
                  <a:schemeClr val="tx2"/>
                </a:solidFill>
              </a:rPr>
              <a:t>последовательность слов в предложении);</a:t>
            </a:r>
          </a:p>
          <a:p>
            <a:pPr marL="0" lvl="0" indent="0">
              <a:buNone/>
            </a:pPr>
            <a:r>
              <a:rPr lang="ru-RU" sz="3100" b="1" dirty="0">
                <a:solidFill>
                  <a:srgbClr val="1F497D"/>
                </a:solidFill>
              </a:rPr>
              <a:t>- делить слова на слоги, определять количество слогов в слове.</a:t>
            </a:r>
          </a:p>
          <a:p>
            <a:pPr algn="just">
              <a:lnSpc>
                <a:spcPct val="115000"/>
              </a:lnSpc>
              <a:spcAft>
                <a:spcPts val="0"/>
              </a:spcAft>
              <a:buFontTx/>
              <a:buChar char="-"/>
            </a:pPr>
            <a:endParaRPr lang="ru-RU" sz="3100" b="1" dirty="0">
              <a:solidFill>
                <a:schemeClr val="tx2"/>
              </a:solidFill>
            </a:endParaRPr>
          </a:p>
          <a:p>
            <a:pPr marL="0" indent="0" algn="just">
              <a:lnSpc>
                <a:spcPct val="115000"/>
              </a:lnSpc>
              <a:spcAft>
                <a:spcPts val="0"/>
              </a:spcAft>
              <a:buNone/>
            </a:pPr>
            <a:endParaRPr lang="ru-RU" dirty="0"/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endParaRPr lang="ru-RU" dirty="0">
              <a:solidFill>
                <a:srgbClr val="000000"/>
              </a:solidFill>
              <a:latin typeface="Verdana"/>
              <a:ea typeface="Times New Roman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endParaRPr lang="ru-RU" dirty="0">
              <a:solidFill>
                <a:srgbClr val="000000"/>
              </a:solidFill>
              <a:latin typeface="Verdana"/>
              <a:ea typeface="Times New Roman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endParaRPr lang="ru-RU" dirty="0">
              <a:solidFill>
                <a:srgbClr val="000000"/>
              </a:solidFill>
              <a:latin typeface="Verdana"/>
              <a:ea typeface="Times New Roman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endParaRPr lang="ru-RU" dirty="0">
              <a:solidFill>
                <a:srgbClr val="000000"/>
              </a:solidFill>
              <a:latin typeface="Verdana"/>
              <a:ea typeface="Times New Roman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endParaRPr lang="ru-RU" dirty="0">
              <a:solidFill>
                <a:srgbClr val="000000"/>
              </a:solidFill>
              <a:latin typeface="Verdana"/>
              <a:ea typeface="Times New Roman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endParaRPr lang="ru-RU" dirty="0">
              <a:solidFill>
                <a:srgbClr val="000000"/>
              </a:solidFill>
              <a:latin typeface="Verdana"/>
              <a:ea typeface="Times New Roman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endParaRPr lang="ru-RU" dirty="0">
              <a:solidFill>
                <a:srgbClr val="000000"/>
              </a:solidFill>
              <a:latin typeface="Verdana"/>
              <a:ea typeface="Times New Roman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endParaRPr lang="ru-RU" dirty="0">
              <a:solidFill>
                <a:srgbClr val="000000"/>
              </a:solidFill>
              <a:latin typeface="Verdana"/>
              <a:ea typeface="Times New Roman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endParaRPr lang="ru-RU" dirty="0">
              <a:solidFill>
                <a:srgbClr val="000000"/>
              </a:solidFill>
              <a:latin typeface="Verdana"/>
              <a:ea typeface="Times New Roman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endParaRPr lang="ru-RU" dirty="0">
              <a:solidFill>
                <a:srgbClr val="000000"/>
              </a:solidFill>
              <a:latin typeface="Verdana"/>
              <a:ea typeface="Times New Roman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endParaRPr lang="ru-RU" dirty="0">
              <a:solidFill>
                <a:srgbClr val="000000"/>
              </a:solidFill>
              <a:latin typeface="Verdana"/>
              <a:ea typeface="Times New Roman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endParaRPr lang="ru-RU" dirty="0">
              <a:solidFill>
                <a:srgbClr val="000000"/>
              </a:solidFill>
              <a:latin typeface="Verdana"/>
              <a:ea typeface="Times New Roman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endParaRPr lang="ru-RU" dirty="0">
              <a:solidFill>
                <a:srgbClr val="000000"/>
              </a:solidFill>
              <a:latin typeface="Verdana"/>
              <a:ea typeface="Times New Roman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endParaRPr lang="ru-RU" dirty="0">
              <a:solidFill>
                <a:srgbClr val="000000"/>
              </a:solidFill>
              <a:latin typeface="Verdana"/>
              <a:ea typeface="Times New Roman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endParaRPr lang="ru-RU" dirty="0">
              <a:solidFill>
                <a:srgbClr val="000000"/>
              </a:solidFill>
              <a:latin typeface="Verdana"/>
              <a:ea typeface="Times New Roman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endParaRPr lang="ru-RU" dirty="0">
              <a:solidFill>
                <a:srgbClr val="000000"/>
              </a:solidFill>
              <a:latin typeface="Verdana"/>
              <a:ea typeface="Times New Roman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endParaRPr lang="ru-RU" dirty="0">
              <a:solidFill>
                <a:srgbClr val="000000"/>
              </a:solidFill>
              <a:latin typeface="Verdana"/>
              <a:ea typeface="Times New Roman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endParaRPr lang="ru-RU" dirty="0">
              <a:solidFill>
                <a:srgbClr val="000000"/>
              </a:solidFill>
              <a:latin typeface="Verdana"/>
              <a:ea typeface="Times New Roman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endParaRPr lang="ru-RU" sz="2900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125744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5865515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ru-RU" sz="2800" b="1" dirty="0">
                <a:solidFill>
                  <a:srgbClr val="FF0000"/>
                </a:solidFill>
              </a:rPr>
              <a:t>Также необходимо дать представления о звуках:</a:t>
            </a:r>
          </a:p>
          <a:p>
            <a:pPr marL="0" indent="0" algn="just">
              <a:buNone/>
            </a:pPr>
            <a:r>
              <a:rPr lang="ru-RU" sz="2800" b="1" dirty="0">
                <a:solidFill>
                  <a:schemeClr val="tx2"/>
                </a:solidFill>
              </a:rPr>
              <a:t>- звуки делятся на гласные и согласные;</a:t>
            </a:r>
          </a:p>
          <a:p>
            <a:pPr marL="0" indent="0" algn="just">
              <a:buNone/>
            </a:pPr>
            <a:r>
              <a:rPr lang="ru-RU" sz="2800" b="1" dirty="0">
                <a:solidFill>
                  <a:schemeClr val="tx2"/>
                </a:solidFill>
              </a:rPr>
              <a:t>- согласные звуки бывают звонкими и глухими, твёрдыми и мягкими.</a:t>
            </a:r>
          </a:p>
          <a:p>
            <a:pPr marL="0" indent="0" algn="ctr">
              <a:buNone/>
            </a:pPr>
            <a:r>
              <a:rPr lang="ru-RU" sz="2800" b="1" dirty="0">
                <a:solidFill>
                  <a:schemeClr val="tx2"/>
                </a:solidFill>
              </a:rPr>
              <a:t>  </a:t>
            </a:r>
            <a:r>
              <a:rPr lang="ru-RU" sz="2800" b="1" u="sng" dirty="0">
                <a:solidFill>
                  <a:schemeClr val="tx2"/>
                </a:solidFill>
              </a:rPr>
              <a:t>Научить:</a:t>
            </a:r>
          </a:p>
          <a:p>
            <a:pPr marL="0" indent="0" algn="just">
              <a:buNone/>
            </a:pPr>
            <a:r>
              <a:rPr lang="ru-RU" sz="2800" b="1" dirty="0">
                <a:solidFill>
                  <a:schemeClr val="tx2"/>
                </a:solidFill>
              </a:rPr>
              <a:t>-  выделять заданные звуки среди других звуков;</a:t>
            </a:r>
          </a:p>
          <a:p>
            <a:pPr marL="0" indent="0" algn="just">
              <a:buNone/>
            </a:pPr>
            <a:r>
              <a:rPr lang="ru-RU" sz="2800" b="1" dirty="0">
                <a:solidFill>
                  <a:schemeClr val="tx2"/>
                </a:solidFill>
              </a:rPr>
              <a:t>- соотносить звуки с буквами;</a:t>
            </a:r>
          </a:p>
          <a:p>
            <a:pPr marL="0" indent="0" algn="just">
              <a:buNone/>
            </a:pPr>
            <a:r>
              <a:rPr lang="ru-RU" sz="2800" b="1" dirty="0">
                <a:solidFill>
                  <a:schemeClr val="tx2"/>
                </a:solidFill>
              </a:rPr>
              <a:t>- выделять на слух слова с заданным звуком;</a:t>
            </a:r>
          </a:p>
          <a:p>
            <a:pPr marL="0" indent="0" algn="just">
              <a:buNone/>
            </a:pPr>
            <a:r>
              <a:rPr lang="ru-RU" sz="2800" b="1" dirty="0">
                <a:solidFill>
                  <a:schemeClr val="tx2"/>
                </a:solidFill>
              </a:rPr>
              <a:t>- определять место звука в слове: в слове </a:t>
            </a:r>
            <a:r>
              <a:rPr lang="ru-RU" sz="2800" b="1" i="1" u="sng" dirty="0">
                <a:solidFill>
                  <a:schemeClr val="tx2"/>
                </a:solidFill>
              </a:rPr>
              <a:t>МАЛИНА</a:t>
            </a:r>
            <a:r>
              <a:rPr lang="ru-RU" sz="2800" b="1" dirty="0">
                <a:solidFill>
                  <a:schemeClr val="tx2"/>
                </a:solidFill>
              </a:rPr>
              <a:t> звук </a:t>
            </a:r>
            <a:r>
              <a:rPr lang="en-US" sz="2800" b="1" dirty="0">
                <a:solidFill>
                  <a:schemeClr val="tx2"/>
                </a:solidFill>
              </a:rPr>
              <a:t>[</a:t>
            </a:r>
            <a:r>
              <a:rPr lang="ru-RU" sz="2800" b="1" dirty="0">
                <a:solidFill>
                  <a:schemeClr val="tx2"/>
                </a:solidFill>
              </a:rPr>
              <a:t>м</a:t>
            </a:r>
            <a:r>
              <a:rPr lang="en-US" sz="2800" b="1" dirty="0">
                <a:solidFill>
                  <a:schemeClr val="tx2"/>
                </a:solidFill>
              </a:rPr>
              <a:t>]</a:t>
            </a:r>
            <a:r>
              <a:rPr lang="ru-RU" sz="2800" b="1" dirty="0">
                <a:solidFill>
                  <a:schemeClr val="tx2"/>
                </a:solidFill>
              </a:rPr>
              <a:t> находится в начале слова, в слове </a:t>
            </a:r>
            <a:r>
              <a:rPr lang="ru-RU" sz="2800" b="1" i="1" u="sng" dirty="0">
                <a:solidFill>
                  <a:schemeClr val="tx2"/>
                </a:solidFill>
              </a:rPr>
              <a:t>КОМНАТА</a:t>
            </a:r>
            <a:r>
              <a:rPr lang="ru-RU" sz="2800" b="1" dirty="0">
                <a:solidFill>
                  <a:schemeClr val="tx2"/>
                </a:solidFill>
              </a:rPr>
              <a:t> в середине слова, в слове </a:t>
            </a:r>
            <a:r>
              <a:rPr lang="ru-RU" sz="2800" b="1" i="1" u="sng" dirty="0">
                <a:solidFill>
                  <a:schemeClr val="tx2"/>
                </a:solidFill>
              </a:rPr>
              <a:t>ДОМ</a:t>
            </a:r>
            <a:r>
              <a:rPr lang="ru-RU" sz="2800" b="1" dirty="0">
                <a:solidFill>
                  <a:schemeClr val="tx2"/>
                </a:solidFill>
              </a:rPr>
              <a:t> – в конце слова;</a:t>
            </a:r>
          </a:p>
          <a:p>
            <a:pPr marL="0" lvl="0" indent="0">
              <a:buNone/>
            </a:pPr>
            <a:r>
              <a:rPr lang="en-US" sz="2800" b="1" dirty="0">
                <a:solidFill>
                  <a:srgbClr val="1F497D"/>
                </a:solidFill>
              </a:rPr>
              <a:t>- </a:t>
            </a:r>
            <a:r>
              <a:rPr lang="ru-RU" sz="2800" b="1" dirty="0">
                <a:solidFill>
                  <a:srgbClr val="1F497D"/>
                </a:solidFill>
              </a:rPr>
              <a:t>определять последовательность звуков в слове: в слове </a:t>
            </a:r>
            <a:r>
              <a:rPr lang="ru-RU" sz="2800" b="1" i="1" u="sng" dirty="0">
                <a:solidFill>
                  <a:srgbClr val="1F497D"/>
                </a:solidFill>
              </a:rPr>
              <a:t>МАК</a:t>
            </a:r>
            <a:r>
              <a:rPr lang="ru-RU" sz="2800" b="1" dirty="0">
                <a:solidFill>
                  <a:srgbClr val="1F497D"/>
                </a:solidFill>
              </a:rPr>
              <a:t> первый звук </a:t>
            </a:r>
            <a:r>
              <a:rPr lang="en-US" sz="2800" b="1" dirty="0">
                <a:solidFill>
                  <a:srgbClr val="1F497D"/>
                </a:solidFill>
              </a:rPr>
              <a:t>[</a:t>
            </a:r>
            <a:r>
              <a:rPr lang="ru-RU" sz="2800" b="1" dirty="0">
                <a:solidFill>
                  <a:srgbClr val="1F497D"/>
                </a:solidFill>
              </a:rPr>
              <a:t>м</a:t>
            </a:r>
            <a:r>
              <a:rPr lang="en-US" sz="2800" b="1" dirty="0">
                <a:solidFill>
                  <a:srgbClr val="1F497D"/>
                </a:solidFill>
              </a:rPr>
              <a:t>]</a:t>
            </a:r>
            <a:r>
              <a:rPr lang="ru-RU" sz="2800" b="1" dirty="0">
                <a:solidFill>
                  <a:srgbClr val="1F497D"/>
                </a:solidFill>
              </a:rPr>
              <a:t>, второй – </a:t>
            </a:r>
            <a:r>
              <a:rPr lang="en-US" sz="2800" b="1" dirty="0">
                <a:solidFill>
                  <a:srgbClr val="1F497D"/>
                </a:solidFill>
              </a:rPr>
              <a:t>[</a:t>
            </a:r>
            <a:r>
              <a:rPr lang="ru-RU" sz="2800" b="1" dirty="0">
                <a:solidFill>
                  <a:srgbClr val="1F497D"/>
                </a:solidFill>
              </a:rPr>
              <a:t>а</a:t>
            </a:r>
            <a:r>
              <a:rPr lang="en-US" sz="2800" b="1" dirty="0">
                <a:solidFill>
                  <a:srgbClr val="1F497D"/>
                </a:solidFill>
              </a:rPr>
              <a:t>]</a:t>
            </a:r>
            <a:r>
              <a:rPr lang="ru-RU" sz="2800" b="1" dirty="0">
                <a:solidFill>
                  <a:srgbClr val="1F497D"/>
                </a:solidFill>
              </a:rPr>
              <a:t>, третий – </a:t>
            </a:r>
            <a:r>
              <a:rPr lang="en-US" sz="2800" b="1" dirty="0">
                <a:solidFill>
                  <a:srgbClr val="1F497D"/>
                </a:solidFill>
              </a:rPr>
              <a:t>[</a:t>
            </a:r>
            <a:r>
              <a:rPr lang="ru-RU" sz="2800" b="1" dirty="0">
                <a:solidFill>
                  <a:srgbClr val="1F497D"/>
                </a:solidFill>
              </a:rPr>
              <a:t>к</a:t>
            </a:r>
            <a:r>
              <a:rPr lang="en-US" sz="2800" b="1" dirty="0">
                <a:solidFill>
                  <a:srgbClr val="1F497D"/>
                </a:solidFill>
              </a:rPr>
              <a:t>]</a:t>
            </a:r>
            <a:r>
              <a:rPr lang="ru-RU" sz="2800" b="1" dirty="0">
                <a:solidFill>
                  <a:srgbClr val="1F497D"/>
                </a:solidFill>
              </a:rPr>
              <a:t>;</a:t>
            </a:r>
            <a:endParaRPr lang="en-US" sz="2800" b="1" dirty="0">
              <a:solidFill>
                <a:srgbClr val="1F497D"/>
              </a:solidFill>
            </a:endParaRPr>
          </a:p>
          <a:p>
            <a:pPr marL="0" lvl="0" indent="0">
              <a:buNone/>
            </a:pPr>
            <a:r>
              <a:rPr lang="en-US" sz="2800" b="1" dirty="0">
                <a:solidFill>
                  <a:srgbClr val="1F497D"/>
                </a:solidFill>
              </a:rPr>
              <a:t>- c</a:t>
            </a:r>
            <a:r>
              <a:rPr lang="ru-RU" sz="2800" b="1" dirty="0">
                <a:solidFill>
                  <a:srgbClr val="1F497D"/>
                </a:solidFill>
              </a:rPr>
              <a:t>оставлять слова из звуков: </a:t>
            </a:r>
            <a:r>
              <a:rPr lang="en-US" sz="2800" b="1" dirty="0">
                <a:solidFill>
                  <a:srgbClr val="1F497D"/>
                </a:solidFill>
              </a:rPr>
              <a:t>[</a:t>
            </a:r>
            <a:r>
              <a:rPr lang="ru-RU" sz="2800" b="1" dirty="0">
                <a:solidFill>
                  <a:srgbClr val="1F497D"/>
                </a:solidFill>
              </a:rPr>
              <a:t>к</a:t>
            </a:r>
            <a:r>
              <a:rPr lang="en-US" sz="2800" b="1" dirty="0">
                <a:solidFill>
                  <a:srgbClr val="1F497D"/>
                </a:solidFill>
              </a:rPr>
              <a:t>]</a:t>
            </a:r>
            <a:r>
              <a:rPr lang="ru-RU" sz="2800" b="1" dirty="0">
                <a:solidFill>
                  <a:srgbClr val="1F497D"/>
                </a:solidFill>
              </a:rPr>
              <a:t>, </a:t>
            </a:r>
            <a:r>
              <a:rPr lang="en-US" sz="2800" b="1" dirty="0">
                <a:solidFill>
                  <a:srgbClr val="1F497D"/>
                </a:solidFill>
              </a:rPr>
              <a:t>[</a:t>
            </a:r>
            <a:r>
              <a:rPr lang="ru-RU" sz="2800" b="1" dirty="0">
                <a:solidFill>
                  <a:srgbClr val="1F497D"/>
                </a:solidFill>
              </a:rPr>
              <a:t>и</a:t>
            </a:r>
            <a:r>
              <a:rPr lang="en-US" sz="2800" b="1" dirty="0">
                <a:solidFill>
                  <a:srgbClr val="1F497D"/>
                </a:solidFill>
              </a:rPr>
              <a:t>]</a:t>
            </a:r>
            <a:r>
              <a:rPr lang="ru-RU" sz="2800" b="1" dirty="0">
                <a:solidFill>
                  <a:srgbClr val="1F497D"/>
                </a:solidFill>
              </a:rPr>
              <a:t>, </a:t>
            </a:r>
            <a:r>
              <a:rPr lang="en-US" sz="2800" b="1" dirty="0">
                <a:solidFill>
                  <a:srgbClr val="1F497D"/>
                </a:solidFill>
              </a:rPr>
              <a:t>[</a:t>
            </a:r>
            <a:r>
              <a:rPr lang="ru-RU" sz="2800" b="1" dirty="0">
                <a:solidFill>
                  <a:srgbClr val="1F497D"/>
                </a:solidFill>
              </a:rPr>
              <a:t>т</a:t>
            </a:r>
            <a:r>
              <a:rPr lang="en-US" sz="2800" b="1" dirty="0">
                <a:solidFill>
                  <a:srgbClr val="1F497D"/>
                </a:solidFill>
              </a:rPr>
              <a:t>]</a:t>
            </a:r>
            <a:r>
              <a:rPr lang="ru-RU" sz="2800" b="1" dirty="0">
                <a:solidFill>
                  <a:srgbClr val="1F497D"/>
                </a:solidFill>
              </a:rPr>
              <a:t> – </a:t>
            </a:r>
            <a:r>
              <a:rPr lang="ru-RU" sz="2800" b="1" i="1" u="sng" dirty="0">
                <a:solidFill>
                  <a:srgbClr val="1F497D"/>
                </a:solidFill>
              </a:rPr>
              <a:t>КИТ</a:t>
            </a:r>
            <a:r>
              <a:rPr lang="ru-RU" sz="2800" b="1" dirty="0">
                <a:solidFill>
                  <a:srgbClr val="1F497D"/>
                </a:solidFill>
              </a:rPr>
              <a:t>.</a:t>
            </a:r>
          </a:p>
          <a:p>
            <a:pPr algn="just">
              <a:buFontTx/>
              <a:buChar char="-"/>
            </a:pPr>
            <a:endParaRPr lang="ru-RU" sz="2600" b="1" dirty="0">
              <a:solidFill>
                <a:schemeClr val="tx2"/>
              </a:solidFill>
            </a:endParaRPr>
          </a:p>
          <a:p>
            <a:pPr algn="just">
              <a:buFontTx/>
              <a:buChar char="-"/>
            </a:pPr>
            <a:endParaRPr lang="ru-RU" sz="2900" b="1" dirty="0">
              <a:solidFill>
                <a:schemeClr val="tx2"/>
              </a:solidFill>
            </a:endParaRPr>
          </a:p>
          <a:p>
            <a:pPr algn="just">
              <a:buFontTx/>
              <a:buChar char="-"/>
            </a:pPr>
            <a:endParaRPr lang="ru-RU" sz="2900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3432133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 fontScale="90000"/>
          </a:bodyPr>
          <a:lstStyle/>
          <a:p>
            <a:r>
              <a:rPr lang="ru-RU" sz="2900" b="1" u="sng" dirty="0">
                <a:solidFill>
                  <a:srgbClr val="FF0000"/>
                </a:solidFill>
              </a:rPr>
              <a:t/>
            </a:r>
            <a:br>
              <a:rPr lang="ru-RU" sz="2900" b="1" u="sng" dirty="0">
                <a:solidFill>
                  <a:srgbClr val="FF0000"/>
                </a:solidFill>
              </a:rPr>
            </a:br>
            <a:r>
              <a:rPr lang="ru-RU" sz="2900" b="1" u="sng" dirty="0">
                <a:solidFill>
                  <a:srgbClr val="FF0000"/>
                </a:solidFill>
              </a:rPr>
              <a:t>4-ый параметр речевой готовности:</a:t>
            </a:r>
            <a:br>
              <a:rPr lang="ru-RU" sz="2900" b="1" u="sng" dirty="0">
                <a:solidFill>
                  <a:srgbClr val="FF0000"/>
                </a:solidFill>
              </a:rPr>
            </a:br>
            <a:r>
              <a:rPr lang="ru-RU" sz="2900" b="1" u="sng" dirty="0">
                <a:solidFill>
                  <a:srgbClr val="FF0000"/>
                </a:solidFill>
              </a:rPr>
              <a:t>соответствие словарного запаса возрастной норме </a:t>
            </a:r>
            <a:br>
              <a:rPr lang="ru-RU" sz="2900" b="1" u="sng" dirty="0">
                <a:solidFill>
                  <a:srgbClr val="FF0000"/>
                </a:solidFill>
              </a:rPr>
            </a:br>
            <a:endParaRPr lang="ru-RU" sz="29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900" dirty="0"/>
              <a:t>   </a:t>
            </a:r>
            <a:r>
              <a:rPr lang="ru-RU" sz="2000" b="1" dirty="0">
                <a:solidFill>
                  <a:srgbClr val="FF0000"/>
                </a:solidFill>
              </a:rPr>
              <a:t>Ребёнка необходимо научить:</a:t>
            </a:r>
          </a:p>
          <a:p>
            <a:pPr marL="0" indent="0" algn="just">
              <a:buNone/>
            </a:pPr>
            <a:r>
              <a:rPr lang="ru-RU" sz="2000" b="1" dirty="0">
                <a:solidFill>
                  <a:schemeClr val="tx2"/>
                </a:solidFill>
              </a:rPr>
              <a:t>- обобщать предметы по группам: </a:t>
            </a:r>
            <a:r>
              <a:rPr lang="ru-RU" sz="2000" b="1" i="1" dirty="0">
                <a:solidFill>
                  <a:schemeClr val="tx2"/>
                </a:solidFill>
              </a:rPr>
              <a:t>овощи, фрукты, мебель, посуда, транспорт…;</a:t>
            </a:r>
          </a:p>
          <a:p>
            <a:pPr marL="0" indent="0" algn="just">
              <a:buNone/>
            </a:pPr>
            <a:r>
              <a:rPr lang="ru-RU" sz="2000" b="1" dirty="0">
                <a:solidFill>
                  <a:schemeClr val="tx2"/>
                </a:solidFill>
              </a:rPr>
              <a:t>- подбирать признаки к предмету </a:t>
            </a:r>
            <a:r>
              <a:rPr lang="ru-RU" sz="2000" b="1" i="1" dirty="0">
                <a:solidFill>
                  <a:schemeClr val="tx2"/>
                </a:solidFill>
              </a:rPr>
              <a:t>(яблоко – сочное, красное, ароматное…);</a:t>
            </a:r>
          </a:p>
          <a:p>
            <a:pPr marL="0" indent="0" algn="just">
              <a:buNone/>
            </a:pPr>
            <a:r>
              <a:rPr lang="ru-RU" sz="2000" b="1" dirty="0">
                <a:solidFill>
                  <a:schemeClr val="tx2"/>
                </a:solidFill>
              </a:rPr>
              <a:t>- подбирать действия к предмету </a:t>
            </a:r>
            <a:r>
              <a:rPr lang="ru-RU" sz="2000" b="1" i="1" dirty="0">
                <a:solidFill>
                  <a:schemeClr val="tx2"/>
                </a:solidFill>
              </a:rPr>
              <a:t>(снег – идёт, падает, кружится…);</a:t>
            </a:r>
          </a:p>
          <a:p>
            <a:pPr algn="just">
              <a:buFontTx/>
              <a:buChar char="-"/>
            </a:pPr>
            <a:r>
              <a:rPr lang="ru-RU" sz="2000" b="1" dirty="0">
                <a:solidFill>
                  <a:schemeClr val="tx2"/>
                </a:solidFill>
              </a:rPr>
              <a:t>подбирать предмет к действию </a:t>
            </a:r>
            <a:r>
              <a:rPr lang="ru-RU" sz="2000" b="1" i="1" dirty="0">
                <a:solidFill>
                  <a:schemeClr val="tx2"/>
                </a:solidFill>
              </a:rPr>
              <a:t>(идёт – снег, дождь, человек, время…);</a:t>
            </a:r>
          </a:p>
          <a:p>
            <a:pPr marL="0" lvl="0" indent="0" algn="just">
              <a:buNone/>
            </a:pPr>
            <a:r>
              <a:rPr lang="ru-RU" sz="2000" b="1" dirty="0">
                <a:solidFill>
                  <a:srgbClr val="1F497D"/>
                </a:solidFill>
              </a:rPr>
              <a:t>- подбирать антонимы – слова с противоположным значением </a:t>
            </a:r>
            <a:r>
              <a:rPr lang="ru-RU" sz="2000" b="1" i="1" dirty="0">
                <a:solidFill>
                  <a:srgbClr val="1F497D"/>
                </a:solidFill>
              </a:rPr>
              <a:t>(высокий-низкий, пустой-полный, говорить-молчать…);</a:t>
            </a:r>
          </a:p>
          <a:p>
            <a:pPr marL="0" lvl="0" indent="0" algn="just">
              <a:buNone/>
            </a:pPr>
            <a:r>
              <a:rPr lang="ru-RU" sz="2000" b="1" dirty="0">
                <a:solidFill>
                  <a:srgbClr val="1F497D"/>
                </a:solidFill>
              </a:rPr>
              <a:t>- подбирать синонимы – слова близкие по значению </a:t>
            </a:r>
            <a:r>
              <a:rPr lang="ru-RU" sz="2000" b="1" i="1" dirty="0">
                <a:solidFill>
                  <a:srgbClr val="1F497D"/>
                </a:solidFill>
              </a:rPr>
              <a:t>(смелый-храбрый, отважный; бежать-нестись, мчаться…).</a:t>
            </a:r>
          </a:p>
          <a:p>
            <a:pPr algn="just">
              <a:buFontTx/>
              <a:buChar char="-"/>
            </a:pPr>
            <a:endParaRPr lang="ru-RU" sz="2000" b="1" i="1" dirty="0">
              <a:solidFill>
                <a:schemeClr val="tx2"/>
              </a:solidFill>
            </a:endParaRPr>
          </a:p>
          <a:p>
            <a:pPr algn="just">
              <a:buFontTx/>
              <a:buChar char="-"/>
            </a:pPr>
            <a:endParaRPr lang="ru-RU" sz="2900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30558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>
            <a:normAutofit/>
          </a:bodyPr>
          <a:lstStyle/>
          <a:p>
            <a:r>
              <a:rPr lang="ru-RU" sz="2600" b="1" u="sng" dirty="0">
                <a:solidFill>
                  <a:srgbClr val="FF0000"/>
                </a:solidFill>
              </a:rPr>
              <a:t>5-ый параметр речевой готовности:</a:t>
            </a:r>
            <a:br>
              <a:rPr lang="ru-RU" sz="2600" b="1" u="sng" dirty="0">
                <a:solidFill>
                  <a:srgbClr val="FF0000"/>
                </a:solidFill>
              </a:rPr>
            </a:br>
            <a:r>
              <a:rPr lang="ru-RU" sz="2600" b="1" u="sng" dirty="0">
                <a:solidFill>
                  <a:srgbClr val="FF0000"/>
                </a:solidFill>
              </a:rPr>
              <a:t>грамматически правильная речь</a:t>
            </a:r>
            <a:endParaRPr lang="ru-RU" sz="2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680520"/>
          </a:xfrm>
          <a:ln>
            <a:solidFill>
              <a:schemeClr val="accent1"/>
            </a:solidFill>
          </a:ln>
        </p:spPr>
        <p:txBody>
          <a:bodyPr>
            <a:normAutofit fontScale="92500"/>
          </a:bodyPr>
          <a:lstStyle/>
          <a:p>
            <a:pPr marL="0" indent="0" algn="just">
              <a:buNone/>
            </a:pPr>
            <a:r>
              <a:rPr lang="ru-RU" sz="2900" dirty="0"/>
              <a:t>   </a:t>
            </a:r>
            <a:r>
              <a:rPr lang="ru-RU" sz="2000" b="1" dirty="0">
                <a:solidFill>
                  <a:srgbClr val="FF0000"/>
                </a:solidFill>
              </a:rPr>
              <a:t>Ребёнок учится:</a:t>
            </a:r>
          </a:p>
          <a:p>
            <a:pPr marL="0" indent="0" algn="just">
              <a:buNone/>
            </a:pPr>
            <a:r>
              <a:rPr lang="ru-RU" sz="2000" b="1" dirty="0">
                <a:solidFill>
                  <a:schemeClr val="tx2"/>
                </a:solidFill>
              </a:rPr>
              <a:t>- образовывать множественное число существительных </a:t>
            </a:r>
            <a:r>
              <a:rPr lang="ru-RU" sz="2000" b="1" i="1" dirty="0">
                <a:solidFill>
                  <a:schemeClr val="tx2"/>
                </a:solidFill>
              </a:rPr>
              <a:t>(дом-дома,</a:t>
            </a:r>
          </a:p>
          <a:p>
            <a:pPr marL="0" indent="0" algn="just">
              <a:buNone/>
            </a:pPr>
            <a:r>
              <a:rPr lang="ru-RU" sz="2000" b="1" i="1" dirty="0">
                <a:solidFill>
                  <a:schemeClr val="tx2"/>
                </a:solidFill>
              </a:rPr>
              <a:t>  окно-окна);</a:t>
            </a:r>
          </a:p>
          <a:p>
            <a:pPr marL="0" indent="0" algn="just">
              <a:buNone/>
            </a:pPr>
            <a:r>
              <a:rPr lang="ru-RU" sz="2000" b="1" dirty="0">
                <a:solidFill>
                  <a:schemeClr val="tx2"/>
                </a:solidFill>
              </a:rPr>
              <a:t>- согласовывать прилагательные с существительными </a:t>
            </a:r>
            <a:r>
              <a:rPr lang="ru-RU" sz="2000" b="1" i="1" dirty="0">
                <a:solidFill>
                  <a:schemeClr val="tx2"/>
                </a:solidFill>
              </a:rPr>
              <a:t>(красн</a:t>
            </a:r>
            <a:r>
              <a:rPr lang="ru-RU" sz="2000" b="1" i="1" u="sng" dirty="0">
                <a:solidFill>
                  <a:schemeClr val="tx2"/>
                </a:solidFill>
              </a:rPr>
              <a:t>ое</a:t>
            </a:r>
            <a:r>
              <a:rPr lang="ru-RU" sz="2000" b="1" i="1" dirty="0">
                <a:solidFill>
                  <a:schemeClr val="tx2"/>
                </a:solidFill>
              </a:rPr>
              <a:t> яблоко,</a:t>
            </a:r>
          </a:p>
          <a:p>
            <a:pPr marL="0" indent="0" algn="just">
              <a:buNone/>
            </a:pPr>
            <a:r>
              <a:rPr lang="ru-RU" sz="2000" b="1" i="1" dirty="0">
                <a:solidFill>
                  <a:schemeClr val="tx2"/>
                </a:solidFill>
              </a:rPr>
              <a:t>  но красн</a:t>
            </a:r>
            <a:r>
              <a:rPr lang="ru-RU" sz="2000" b="1" i="1" u="sng" dirty="0">
                <a:solidFill>
                  <a:schemeClr val="tx2"/>
                </a:solidFill>
              </a:rPr>
              <a:t>ый</a:t>
            </a:r>
            <a:r>
              <a:rPr lang="ru-RU" sz="2000" b="1" i="1" dirty="0">
                <a:solidFill>
                  <a:schemeClr val="tx2"/>
                </a:solidFill>
              </a:rPr>
              <a:t> бант);</a:t>
            </a:r>
          </a:p>
          <a:p>
            <a:pPr marL="0" indent="0" algn="just">
              <a:buNone/>
            </a:pPr>
            <a:r>
              <a:rPr lang="ru-RU" sz="2000" b="1" dirty="0">
                <a:solidFill>
                  <a:schemeClr val="tx2"/>
                </a:solidFill>
              </a:rPr>
              <a:t>- образовывать слова с уменьшительно-ласкательными суффиксами</a:t>
            </a:r>
          </a:p>
          <a:p>
            <a:pPr marL="0" indent="0" algn="just">
              <a:buNone/>
            </a:pPr>
            <a:r>
              <a:rPr lang="ru-RU" sz="2000" b="1" dirty="0">
                <a:solidFill>
                  <a:schemeClr val="tx2"/>
                </a:solidFill>
              </a:rPr>
              <a:t>  </a:t>
            </a:r>
            <a:r>
              <a:rPr lang="ru-RU" sz="2000" b="1" i="1" dirty="0">
                <a:solidFill>
                  <a:schemeClr val="tx2"/>
                </a:solidFill>
              </a:rPr>
              <a:t>(голова-головушка, стол-столик);</a:t>
            </a:r>
          </a:p>
          <a:p>
            <a:pPr marL="0" indent="0" algn="just">
              <a:buNone/>
            </a:pPr>
            <a:r>
              <a:rPr lang="ru-RU" sz="2000" b="1" i="1" dirty="0">
                <a:solidFill>
                  <a:schemeClr val="tx2"/>
                </a:solidFill>
              </a:rPr>
              <a:t>- образовывать притяжательные прилагательные (лиса-хвост </a:t>
            </a:r>
            <a:r>
              <a:rPr lang="ru-RU" sz="2000" b="1" i="1" u="sng" dirty="0">
                <a:solidFill>
                  <a:schemeClr val="tx2"/>
                </a:solidFill>
              </a:rPr>
              <a:t>лисий</a:t>
            </a:r>
            <a:r>
              <a:rPr lang="ru-RU" sz="2000" b="1" i="1" dirty="0">
                <a:solidFill>
                  <a:schemeClr val="tx2"/>
                </a:solidFill>
              </a:rPr>
              <a:t>,</a:t>
            </a:r>
          </a:p>
          <a:p>
            <a:pPr marL="0" indent="0" algn="just">
              <a:buNone/>
            </a:pPr>
            <a:r>
              <a:rPr lang="ru-RU" sz="2000" b="1" i="1" dirty="0">
                <a:solidFill>
                  <a:schemeClr val="tx2"/>
                </a:solidFill>
              </a:rPr>
              <a:t>  медведь-берлога </a:t>
            </a:r>
            <a:r>
              <a:rPr lang="ru-RU" sz="2000" b="1" i="1" u="sng" dirty="0">
                <a:solidFill>
                  <a:schemeClr val="tx2"/>
                </a:solidFill>
              </a:rPr>
              <a:t>медвежья</a:t>
            </a:r>
            <a:r>
              <a:rPr lang="ru-RU" sz="2000" b="1" i="1" dirty="0">
                <a:solidFill>
                  <a:schemeClr val="tx2"/>
                </a:solidFill>
              </a:rPr>
              <a:t>);</a:t>
            </a:r>
          </a:p>
          <a:p>
            <a:pPr marL="0" indent="0" algn="just">
              <a:buNone/>
            </a:pPr>
            <a:r>
              <a:rPr lang="ru-RU" sz="2000" b="1" dirty="0">
                <a:solidFill>
                  <a:schemeClr val="tx2"/>
                </a:solidFill>
              </a:rPr>
              <a:t>- образовывать приставочные глаголы </a:t>
            </a:r>
            <a:r>
              <a:rPr lang="ru-RU" sz="2000" b="1" i="1" dirty="0">
                <a:solidFill>
                  <a:schemeClr val="tx2"/>
                </a:solidFill>
              </a:rPr>
              <a:t>(Мальчик к дому </a:t>
            </a:r>
            <a:r>
              <a:rPr lang="ru-RU" sz="2000" b="1" i="1" u="sng" dirty="0">
                <a:solidFill>
                  <a:schemeClr val="tx2"/>
                </a:solidFill>
              </a:rPr>
              <a:t>подходит</a:t>
            </a:r>
            <a:r>
              <a:rPr lang="ru-RU" sz="2000" b="1" i="1" dirty="0">
                <a:solidFill>
                  <a:schemeClr val="tx2"/>
                </a:solidFill>
              </a:rPr>
              <a:t> - в дом </a:t>
            </a:r>
            <a:r>
              <a:rPr lang="ru-RU" sz="2000" b="1" i="1" u="sng" dirty="0">
                <a:solidFill>
                  <a:schemeClr val="tx2"/>
                </a:solidFill>
              </a:rPr>
              <a:t>заходит</a:t>
            </a:r>
            <a:r>
              <a:rPr lang="ru-RU" sz="2000" b="1" i="1" dirty="0">
                <a:solidFill>
                  <a:schemeClr val="tx2"/>
                </a:solidFill>
              </a:rPr>
              <a:t> - из дома </a:t>
            </a:r>
            <a:r>
              <a:rPr lang="ru-RU" sz="2000" b="1" i="1" u="sng" dirty="0">
                <a:solidFill>
                  <a:schemeClr val="tx2"/>
                </a:solidFill>
              </a:rPr>
              <a:t>выходит</a:t>
            </a:r>
            <a:r>
              <a:rPr lang="ru-RU" sz="2000" b="1" i="1" dirty="0">
                <a:solidFill>
                  <a:schemeClr val="tx2"/>
                </a:solidFill>
              </a:rPr>
              <a:t> - дом </a:t>
            </a:r>
            <a:r>
              <a:rPr lang="ru-RU" sz="2000" b="1" i="1" u="sng" dirty="0">
                <a:solidFill>
                  <a:schemeClr val="tx2"/>
                </a:solidFill>
              </a:rPr>
              <a:t>обходит</a:t>
            </a:r>
            <a:r>
              <a:rPr lang="ru-RU" sz="2000" b="1" i="1" dirty="0">
                <a:solidFill>
                  <a:schemeClr val="tx2"/>
                </a:solidFill>
              </a:rPr>
              <a:t>);</a:t>
            </a:r>
          </a:p>
          <a:p>
            <a:pPr marL="0" indent="0" algn="just">
              <a:buNone/>
            </a:pPr>
            <a:r>
              <a:rPr lang="ru-RU" sz="2000" b="1" i="1" dirty="0">
                <a:solidFill>
                  <a:schemeClr val="tx2"/>
                </a:solidFill>
              </a:rPr>
              <a:t>- сложные слова (лес рубит - </a:t>
            </a:r>
            <a:r>
              <a:rPr lang="ru-RU" sz="2000" b="1" i="1" u="sng" dirty="0">
                <a:solidFill>
                  <a:schemeClr val="tx2"/>
                </a:solidFill>
              </a:rPr>
              <a:t>лесоруб</a:t>
            </a:r>
            <a:r>
              <a:rPr lang="ru-RU" sz="2000" b="1" i="1" dirty="0">
                <a:solidFill>
                  <a:schemeClr val="tx2"/>
                </a:solidFill>
              </a:rPr>
              <a:t>, снег падает - </a:t>
            </a:r>
            <a:r>
              <a:rPr lang="ru-RU" sz="2000" b="1" i="1" u="sng" dirty="0">
                <a:solidFill>
                  <a:schemeClr val="tx2"/>
                </a:solidFill>
              </a:rPr>
              <a:t>снегопад</a:t>
            </a:r>
            <a:r>
              <a:rPr lang="ru-RU" sz="2000" b="1" i="1" dirty="0">
                <a:solidFill>
                  <a:schemeClr val="tx2"/>
                </a:solidFill>
              </a:rPr>
              <a:t>);</a:t>
            </a:r>
          </a:p>
          <a:p>
            <a:pPr marL="0" lvl="0" indent="0" algn="just">
              <a:buNone/>
            </a:pPr>
            <a:r>
              <a:rPr lang="ru-RU" sz="2000" b="1" dirty="0">
                <a:solidFill>
                  <a:srgbClr val="1F497D"/>
                </a:solidFill>
              </a:rPr>
              <a:t>- употреблять сложные предлоги </a:t>
            </a:r>
            <a:r>
              <a:rPr lang="ru-RU" sz="2000" b="1" i="1" dirty="0">
                <a:solidFill>
                  <a:srgbClr val="1F497D"/>
                </a:solidFill>
              </a:rPr>
              <a:t>(от, около, из-за, из-под, меж</a:t>
            </a:r>
            <a:r>
              <a:rPr lang="ru-RU" sz="2000" b="1" dirty="0">
                <a:solidFill>
                  <a:srgbClr val="1F497D"/>
                </a:solidFill>
              </a:rPr>
              <a:t>ду).</a:t>
            </a:r>
          </a:p>
          <a:p>
            <a:pPr marL="0" indent="0" algn="just">
              <a:buNone/>
            </a:pPr>
            <a:endParaRPr lang="ru-RU" sz="2000" b="1" i="1" dirty="0">
              <a:solidFill>
                <a:schemeClr val="tx2"/>
              </a:solidFill>
            </a:endParaRPr>
          </a:p>
          <a:p>
            <a:pPr algn="just">
              <a:buFontTx/>
              <a:buChar char="-"/>
            </a:pPr>
            <a:endParaRPr lang="ru-RU" sz="2600" b="1" i="1" dirty="0">
              <a:solidFill>
                <a:schemeClr val="tx2"/>
              </a:solidFill>
            </a:endParaRPr>
          </a:p>
          <a:p>
            <a:pPr algn="just">
              <a:buFontTx/>
              <a:buChar char="-"/>
            </a:pPr>
            <a:endParaRPr lang="ru-RU" sz="2900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4621815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600" b="1" u="sng" dirty="0">
                <a:solidFill>
                  <a:srgbClr val="FF0000"/>
                </a:solidFill>
              </a:rPr>
              <a:t>6-ой параметр речевой готовности:</a:t>
            </a:r>
            <a:br>
              <a:rPr lang="ru-RU" sz="2600" b="1" u="sng" dirty="0">
                <a:solidFill>
                  <a:srgbClr val="FF0000"/>
                </a:solidFill>
              </a:rPr>
            </a:br>
            <a:r>
              <a:rPr lang="ru-RU" sz="2600" b="1" u="sng" dirty="0" err="1">
                <a:solidFill>
                  <a:srgbClr val="FF0000"/>
                </a:solidFill>
              </a:rPr>
              <a:t>сформированность</a:t>
            </a:r>
            <a:r>
              <a:rPr lang="ru-RU" sz="2600" b="1" u="sng" dirty="0">
                <a:solidFill>
                  <a:srgbClr val="FF0000"/>
                </a:solidFill>
              </a:rPr>
              <a:t> связной речи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sz="2000" b="1" dirty="0">
                <a:solidFill>
                  <a:schemeClr val="tx2"/>
                </a:solidFill>
              </a:rPr>
              <a:t>- умение вести беседу со сверстниками и взрослыми;</a:t>
            </a:r>
          </a:p>
          <a:p>
            <a:pPr marL="0" indent="0">
              <a:buNone/>
            </a:pPr>
            <a:r>
              <a:rPr lang="ru-RU" sz="2000" b="1" dirty="0">
                <a:solidFill>
                  <a:schemeClr val="tx2"/>
                </a:solidFill>
              </a:rPr>
              <a:t>- отвечать на вопросы предложениями, а не одним словом;</a:t>
            </a:r>
          </a:p>
          <a:p>
            <a:pPr marL="0" indent="0">
              <a:buNone/>
            </a:pPr>
            <a:r>
              <a:rPr lang="ru-RU" sz="2000" b="1" dirty="0">
                <a:solidFill>
                  <a:schemeClr val="tx2"/>
                </a:solidFill>
              </a:rPr>
              <a:t>- умение пересказывать рассказ, сохраняя его смысл.</a:t>
            </a:r>
          </a:p>
          <a:p>
            <a:pPr>
              <a:buFontTx/>
              <a:buChar char="-"/>
            </a:pPr>
            <a:endParaRPr lang="ru-RU" sz="2000" dirty="0"/>
          </a:p>
        </p:txBody>
      </p:sp>
      <p:pic>
        <p:nvPicPr>
          <p:cNvPr id="3074" name="Picture 2" descr="C:\Users\user\Pictures\MaedchenFreundschaft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51720" y="2852936"/>
            <a:ext cx="4680181" cy="3510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71442725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b="1" dirty="0">
                <a:solidFill>
                  <a:schemeClr val="tx2"/>
                </a:solidFill>
              </a:rPr>
              <a:t>Умение составлять рассказ по сюжетной картине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628800"/>
            <a:ext cx="5832648" cy="45365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88669881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400" b="1" dirty="0">
                <a:solidFill>
                  <a:srgbClr val="1F497D"/>
                </a:solidFill>
              </a:rPr>
              <a:t>Умение составлять рассказ по серии сюжетных картинок</a:t>
            </a:r>
            <a:endParaRPr lang="ru-RU" dirty="0"/>
          </a:p>
        </p:txBody>
      </p:sp>
      <p:pic>
        <p:nvPicPr>
          <p:cNvPr id="4098" name="Picture 2" descr="C:\Users\user\Pictures\serii-syuzhetnyx-kartinok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9013" y="1196752"/>
            <a:ext cx="8245622" cy="5256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83208117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ru-RU" sz="2600" b="1" u="sng" dirty="0">
                <a:solidFill>
                  <a:srgbClr val="FF0000"/>
                </a:solidFill>
              </a:rPr>
              <a:t>Рекомендации родителям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145435"/>
          </a:xfrm>
        </p:spPr>
        <p:txBody>
          <a:bodyPr>
            <a:normAutofit lnSpcReduction="10000"/>
          </a:bodyPr>
          <a:lstStyle/>
          <a:p>
            <a:pPr algn="just"/>
            <a:r>
              <a:rPr lang="ru-RU" sz="2000" b="1" dirty="0">
                <a:solidFill>
                  <a:schemeClr val="tx2"/>
                </a:solidFill>
                <a:latin typeface="+mj-lt"/>
                <a:ea typeface="Times New Roman"/>
                <a:cs typeface="Times New Roman"/>
              </a:rPr>
              <a:t>Общайтесь со своими детьми! Задавайте такие вопросы, на которые нельзя дать односложные ответы. </a:t>
            </a:r>
          </a:p>
          <a:p>
            <a:pPr algn="just"/>
            <a:r>
              <a:rPr lang="ru-RU" sz="2000" b="1" dirty="0">
                <a:solidFill>
                  <a:schemeClr val="tx2"/>
                </a:solidFill>
                <a:latin typeface="+mj-lt"/>
                <a:ea typeface="Times New Roman"/>
                <a:cs typeface="Times New Roman"/>
              </a:rPr>
              <a:t>Убираясь в квартире, попросите ребенка найти слова (названий предметов), где был бы какой-то определенный звук. </a:t>
            </a: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2000" b="1" dirty="0">
                <a:solidFill>
                  <a:schemeClr val="tx2"/>
                </a:solidFill>
                <a:latin typeface="+mj-lt"/>
                <a:ea typeface="Times New Roman"/>
                <a:cs typeface="Times New Roman"/>
              </a:rPr>
              <a:t>Возвращаясь домой из детского сада, на прогулке, попросите, чтобы ребёнок назвал предметы, которые видит и составил с ними предложения с определенным количеством слов.</a:t>
            </a:r>
            <a:endParaRPr lang="ru-RU" sz="2000" b="1" dirty="0">
              <a:solidFill>
                <a:schemeClr val="tx2"/>
              </a:solidFill>
              <a:latin typeface="+mj-lt"/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2000" b="1" dirty="0">
                <a:solidFill>
                  <a:schemeClr val="tx2"/>
                </a:solidFill>
                <a:latin typeface="+mj-lt"/>
                <a:ea typeface="Times New Roman"/>
                <a:cs typeface="Times New Roman"/>
              </a:rPr>
              <a:t>В супермаркете можно использовать время покупок для плодотворной работы по развитию словаря и звукобуквенного анализа: найти на полках фрукты–овощи, продукты с определенным звуком и количеством слогов; устроить соревнование – кто больше найдет таких слов.</a:t>
            </a:r>
          </a:p>
          <a:p>
            <a:pPr lvl="0" algn="just">
              <a:lnSpc>
                <a:spcPct val="115000"/>
              </a:lnSpc>
              <a:spcAft>
                <a:spcPts val="525"/>
              </a:spcAft>
            </a:pPr>
            <a:r>
              <a:rPr lang="ru-RU" sz="2000" b="1" dirty="0">
                <a:solidFill>
                  <a:schemeClr val="tx2"/>
                </a:solidFill>
                <a:ea typeface="Times New Roman"/>
                <a:cs typeface="Times New Roman"/>
              </a:rPr>
              <a:t>Обязательно читайте вслух!</a:t>
            </a:r>
            <a:endParaRPr lang="ru-RU" sz="2000" b="1" dirty="0">
              <a:solidFill>
                <a:schemeClr val="tx2"/>
              </a:solidFill>
              <a:ea typeface="Calibri"/>
              <a:cs typeface="Times New Roman"/>
            </a:endParaRPr>
          </a:p>
          <a:p>
            <a:pPr lvl="0" algn="just">
              <a:lnSpc>
                <a:spcPct val="115000"/>
              </a:lnSpc>
              <a:spcAft>
                <a:spcPts val="525"/>
              </a:spcAft>
            </a:pPr>
            <a:r>
              <a:rPr lang="ru-RU" sz="2000" b="1" dirty="0">
                <a:solidFill>
                  <a:schemeClr val="tx2"/>
                </a:solidFill>
                <a:ea typeface="Times New Roman"/>
                <a:cs typeface="Times New Roman"/>
              </a:rPr>
              <a:t>Развивайте мелкую моторику: лепите, рисуйте, раскрашивайте, собирайте бусы…</a:t>
            </a:r>
            <a:endParaRPr lang="ru-RU" sz="2000" b="1" dirty="0">
              <a:solidFill>
                <a:schemeClr val="tx2"/>
              </a:solidFill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endParaRPr lang="ru-RU" sz="2000" b="1" dirty="0">
              <a:latin typeface="+mj-lt"/>
              <a:ea typeface="Calibri"/>
              <a:cs typeface="Times New Roman"/>
            </a:endParaRPr>
          </a:p>
          <a:p>
            <a:endParaRPr lang="ru-RU" sz="2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8571674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lnSpc>
                <a:spcPct val="115000"/>
              </a:lnSpc>
              <a:spcAft>
                <a:spcPts val="0"/>
              </a:spcAft>
              <a:buNone/>
            </a:pPr>
            <a:r>
              <a:rPr lang="ru-RU" b="1" dirty="0">
                <a:solidFill>
                  <a:srgbClr val="000000"/>
                </a:solidFill>
                <a:latin typeface="+mj-lt"/>
                <a:ea typeface="Times New Roman"/>
                <a:cs typeface="Times New Roman"/>
              </a:rPr>
              <a:t>   </a:t>
            </a:r>
            <a:r>
              <a:rPr lang="ru-RU" sz="2000" b="1" dirty="0">
                <a:solidFill>
                  <a:schemeClr val="tx2"/>
                </a:solidFill>
                <a:latin typeface="+mj-lt"/>
                <a:ea typeface="Times New Roman"/>
                <a:cs typeface="Times New Roman"/>
              </a:rPr>
              <a:t>И помните о том, что любые совместные игры и действия, даже самые простые, полезны для ребенка, поскольку они развивают не только речь, но и высшие психические функции: внимание, мышление, память, восприятие. Но и они принесут пользу только тогда, когда выполняются без принуждения, в игровой форме, с положительным эмоциональным настроем. </a:t>
            </a:r>
            <a:br>
              <a:rPr lang="ru-RU" sz="2000" b="1" dirty="0">
                <a:solidFill>
                  <a:schemeClr val="tx2"/>
                </a:solidFill>
                <a:latin typeface="+mj-lt"/>
                <a:ea typeface="Times New Roman"/>
                <a:cs typeface="Times New Roman"/>
              </a:rPr>
            </a:br>
            <a:r>
              <a:rPr lang="ru-RU" sz="2000" b="1" dirty="0">
                <a:solidFill>
                  <a:schemeClr val="tx2"/>
                </a:solidFill>
                <a:latin typeface="+mj-lt"/>
                <a:ea typeface="Times New Roman"/>
                <a:cs typeface="Times New Roman"/>
              </a:rPr>
              <a:t>    Если вы действительно хотите помочь своему ребенку, не забывайте, что ничего не делается по взмаху волшебной палочки, обязательно нужны терпение, время, положительный настрой.</a:t>
            </a:r>
            <a:endParaRPr lang="ru-RU" sz="20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2409929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59632" y="2708920"/>
            <a:ext cx="807251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 smtClean="0">
                <a:solidFill>
                  <a:schemeClr val="tx2"/>
                </a:solidFill>
              </a:rPr>
              <a:t>БЛАГОДАРИМ </a:t>
            </a:r>
            <a:r>
              <a:rPr lang="ru-RU" sz="3600" b="1" dirty="0" smtClean="0">
                <a:solidFill>
                  <a:schemeClr val="tx2"/>
                </a:solidFill>
              </a:rPr>
              <a:t>ЗА ВНИМАНИЕ!</a:t>
            </a:r>
            <a:endParaRPr lang="ru-RU" sz="3600" b="1" dirty="0">
              <a:solidFill>
                <a:schemeClr val="tx2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967</TotalTime>
  <Words>1040</Words>
  <Application>Microsoft Office PowerPoint</Application>
  <PresentationFormat>Экран (4:3)</PresentationFormat>
  <Paragraphs>142</Paragraphs>
  <Slides>23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23</vt:i4>
      </vt:variant>
    </vt:vector>
  </HeadingPairs>
  <TitlesOfParts>
    <vt:vector size="25" baseType="lpstr">
      <vt:lpstr>Тема Office</vt:lpstr>
      <vt:lpstr>1_Тема Office</vt:lpstr>
      <vt:lpstr>Консультация для родителей   « Психологическая и речевая готовность  ребёнка к школе»                   Подготовила:                                                         учитель- логопед БМАДОУ     №18                                                                                  Кормина Е.А.                                                                                  педагог- психолог 1 кв.категории  Сливкина Н.В.                                    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1-ый параметр речевой готовности:  сформированность правильного звукопроизношения</vt:lpstr>
      <vt:lpstr>2-ой параметр речевой готовности:  сформированность фонематического восприятия</vt:lpstr>
      <vt:lpstr>Слайд 11</vt:lpstr>
      <vt:lpstr>Слайд 12</vt:lpstr>
      <vt:lpstr>Слайд 13</vt:lpstr>
      <vt:lpstr> 3-ий параметр речевой готовности: готовность к анализу и синтезу звукового состава слова  </vt:lpstr>
      <vt:lpstr>Слайд 15</vt:lpstr>
      <vt:lpstr> 4-ый параметр речевой готовности: соответствие словарного запаса возрастной норме  </vt:lpstr>
      <vt:lpstr>5-ый параметр речевой готовности: грамматически правильная речь</vt:lpstr>
      <vt:lpstr>6-ой параметр речевой готовности: сформированность связной речи</vt:lpstr>
      <vt:lpstr>Умение составлять рассказ по сюжетной картине</vt:lpstr>
      <vt:lpstr>Умение составлять рассказ по серии сюжетных картинок</vt:lpstr>
      <vt:lpstr>Рекомендации родителям</vt:lpstr>
      <vt:lpstr>Слайд 22</vt:lpstr>
      <vt:lpstr>Слайд 23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Консультация для родителей «Речевая готовность ребёнка к школе»</dc:title>
  <dc:creator>Света</dc:creator>
  <cp:lastModifiedBy>Windows User</cp:lastModifiedBy>
  <cp:revision>74</cp:revision>
  <cp:lastPrinted>2014-03-10T15:17:42Z</cp:lastPrinted>
  <dcterms:created xsi:type="dcterms:W3CDTF">2014-01-14T17:25:25Z</dcterms:created>
  <dcterms:modified xsi:type="dcterms:W3CDTF">2024-04-22T08:01:48Z</dcterms:modified>
</cp:coreProperties>
</file>